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11/1/2023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8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11/1/2023</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63184" y="209006"/>
            <a:ext cx="8689976" cy="2509213"/>
          </a:xfrm>
        </p:spPr>
        <p:txBody>
          <a:bodyPr/>
          <a:lstStyle/>
          <a:p>
            <a:r>
              <a:rPr lang="en-US" dirty="0"/>
              <a:t>PREDICTING HOUSE PRICE USING MACHINE LEARNING</a:t>
            </a:r>
          </a:p>
        </p:txBody>
      </p:sp>
      <p:sp>
        <p:nvSpPr>
          <p:cNvPr id="3" name="Subtitle 2"/>
          <p:cNvSpPr>
            <a:spLocks noGrp="1"/>
          </p:cNvSpPr>
          <p:nvPr>
            <p:ph type="subTitle" idx="1"/>
          </p:nvPr>
        </p:nvSpPr>
        <p:spPr>
          <a:xfrm>
            <a:off x="862738" y="2626779"/>
            <a:ext cx="8689976" cy="1371599"/>
          </a:xfrm>
        </p:spPr>
        <p:txBody>
          <a:bodyPr/>
          <a:lstStyle/>
          <a:p>
            <a:r>
              <a:rPr lang="en-US" dirty="0"/>
              <a:t>PROJECT : HOUSE PRICE PREDICTION</a:t>
            </a:r>
          </a:p>
          <a:p>
            <a:endParaRPr lang="en-US" dirty="0"/>
          </a:p>
        </p:txBody>
      </p:sp>
      <p:pic>
        <p:nvPicPr>
          <p:cNvPr id="4" name="Picture 3"/>
          <p:cNvPicPr>
            <a:picLocks noChangeAspect="1"/>
          </p:cNvPicPr>
          <p:nvPr/>
        </p:nvPicPr>
        <p:blipFill>
          <a:blip r:embed="rId2"/>
          <a:stretch>
            <a:fillRect/>
          </a:stretch>
        </p:blipFill>
        <p:spPr>
          <a:xfrm>
            <a:off x="-1" y="3174274"/>
            <a:ext cx="9679577" cy="3683726"/>
          </a:xfrm>
          <a:prstGeom prst="rect">
            <a:avLst/>
          </a:prstGeom>
        </p:spPr>
      </p:pic>
    </p:spTree>
    <p:extLst>
      <p:ext uri="{BB962C8B-B14F-4D97-AF65-F5344CB8AC3E}">
        <p14:creationId xmlns:p14="http://schemas.microsoft.com/office/powerpoint/2010/main" val="571502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98023" y="1923366"/>
            <a:ext cx="6096000" cy="369332"/>
          </a:xfrm>
          <a:prstGeom prst="rect">
            <a:avLst/>
          </a:prstGeom>
        </p:spPr>
        <p:txBody>
          <a:bodyPr>
            <a:spAutoFit/>
          </a:bodyPr>
          <a:lstStyle/>
          <a:p>
            <a:r>
              <a:rPr lang="en-US" b="1" dirty="0"/>
              <a:t>IN[8]:</a:t>
            </a:r>
          </a:p>
        </p:txBody>
      </p:sp>
      <p:sp>
        <p:nvSpPr>
          <p:cNvPr id="3" name="Rectangle 2"/>
          <p:cNvSpPr/>
          <p:nvPr/>
        </p:nvSpPr>
        <p:spPr>
          <a:xfrm>
            <a:off x="1598023" y="571641"/>
            <a:ext cx="6096000" cy="646331"/>
          </a:xfrm>
          <a:prstGeom prst="rect">
            <a:avLst/>
          </a:prstGeom>
        </p:spPr>
        <p:txBody>
          <a:bodyPr>
            <a:spAutoFit/>
          </a:bodyPr>
          <a:lstStyle/>
          <a:p>
            <a:r>
              <a:rPr lang="en-US" b="1" u="sng" dirty="0"/>
              <a:t>Model 2 - Support Vector </a:t>
            </a:r>
            <a:r>
              <a:rPr lang="en-US" b="1" u="sng" dirty="0" err="1"/>
              <a:t>Regressor</a:t>
            </a:r>
            <a:endParaRPr lang="en-US" b="1" u="sng" dirty="0"/>
          </a:p>
          <a:p>
            <a:r>
              <a:rPr lang="en-US" b="1" dirty="0"/>
              <a:t>IN[7]:</a:t>
            </a:r>
          </a:p>
        </p:txBody>
      </p:sp>
      <p:sp>
        <p:nvSpPr>
          <p:cNvPr id="4" name="Rectangle 3"/>
          <p:cNvSpPr/>
          <p:nvPr/>
        </p:nvSpPr>
        <p:spPr>
          <a:xfrm>
            <a:off x="2006080" y="1386003"/>
            <a:ext cx="1988045" cy="369332"/>
          </a:xfrm>
          <a:prstGeom prst="rect">
            <a:avLst/>
          </a:prstGeom>
        </p:spPr>
        <p:txBody>
          <a:bodyPr wrap="none">
            <a:spAutoFit/>
          </a:bodyPr>
          <a:lstStyle/>
          <a:p>
            <a:pPr lvl="0" defTabSz="914400" eaLnBrk="0" fontAlgn="base" hangingPunct="0">
              <a:spcBef>
                <a:spcPct val="30000"/>
              </a:spcBef>
              <a:spcAft>
                <a:spcPct val="0"/>
              </a:spcAft>
            </a:pPr>
            <a:r>
              <a:rPr lang="en-US" altLang="en-US" u="sng" dirty="0" err="1"/>
              <a:t>model_svr</a:t>
            </a:r>
            <a:r>
              <a:rPr lang="en-US" altLang="en-US" u="sng" dirty="0">
                <a:latin typeface="Roboto Mono"/>
              </a:rPr>
              <a:t> </a:t>
            </a:r>
            <a:r>
              <a:rPr lang="en-US" altLang="en-US" u="sng" dirty="0">
                <a:solidFill>
                  <a:srgbClr val="055BE0"/>
                </a:solidFill>
              </a:rPr>
              <a:t>=</a:t>
            </a:r>
            <a:r>
              <a:rPr lang="en-US" altLang="en-US" u="sng" dirty="0">
                <a:latin typeface="Roboto Mono"/>
              </a:rPr>
              <a:t> </a:t>
            </a:r>
            <a:r>
              <a:rPr lang="en-US" altLang="en-US" u="sng" dirty="0"/>
              <a:t>SVR</a:t>
            </a:r>
            <a:r>
              <a:rPr lang="en-US" altLang="en-US" u="sng" dirty="0">
                <a:latin typeface="Roboto Mono"/>
              </a:rPr>
              <a:t>()</a:t>
            </a:r>
            <a:r>
              <a:rPr lang="en-US" altLang="en-US" u="sng" dirty="0"/>
              <a:t> </a:t>
            </a:r>
          </a:p>
        </p:txBody>
      </p:sp>
      <p:sp>
        <p:nvSpPr>
          <p:cNvPr id="5" name="Rectangle 4"/>
          <p:cNvSpPr/>
          <p:nvPr/>
        </p:nvSpPr>
        <p:spPr>
          <a:xfrm>
            <a:off x="2103792" y="2460729"/>
            <a:ext cx="3464666" cy="369332"/>
          </a:xfrm>
          <a:prstGeom prst="rect">
            <a:avLst/>
          </a:prstGeom>
        </p:spPr>
        <p:txBody>
          <a:bodyPr wrap="none">
            <a:spAutoFit/>
          </a:bodyPr>
          <a:lstStyle/>
          <a:p>
            <a:pPr lvl="0" defTabSz="914400" eaLnBrk="0" fontAlgn="base" hangingPunct="0">
              <a:spcBef>
                <a:spcPct val="30000"/>
              </a:spcBef>
              <a:spcAft>
                <a:spcPct val="0"/>
              </a:spcAft>
            </a:pPr>
            <a:r>
              <a:rPr lang="en-US" altLang="en-US" dirty="0" err="1"/>
              <a:t>model_svr</a:t>
            </a:r>
            <a:r>
              <a:rPr lang="en-US" altLang="en-US" dirty="0" err="1">
                <a:solidFill>
                  <a:srgbClr val="055BE0"/>
                </a:solidFill>
              </a:rPr>
              <a:t>.</a:t>
            </a:r>
            <a:r>
              <a:rPr lang="en-US" altLang="en-US" dirty="0" err="1"/>
              <a:t>fit</a:t>
            </a:r>
            <a:r>
              <a:rPr lang="en-US" altLang="en-US" dirty="0">
                <a:latin typeface="Roboto Mono"/>
              </a:rPr>
              <a:t>(</a:t>
            </a:r>
            <a:r>
              <a:rPr lang="en-US" altLang="en-US" dirty="0" err="1"/>
              <a:t>X_train_scal</a:t>
            </a:r>
            <a:r>
              <a:rPr lang="en-US" altLang="en-US" dirty="0">
                <a:latin typeface="Roboto Mono"/>
              </a:rPr>
              <a:t>, </a:t>
            </a:r>
            <a:r>
              <a:rPr lang="en-US" altLang="en-US" dirty="0" err="1"/>
              <a:t>Y_train</a:t>
            </a:r>
            <a:r>
              <a:rPr lang="en-US" altLang="en-US" dirty="0">
                <a:latin typeface="Roboto Mono"/>
              </a:rPr>
              <a:t>)</a:t>
            </a:r>
            <a:r>
              <a:rPr lang="en-US" altLang="en-US" dirty="0"/>
              <a:t> </a:t>
            </a:r>
          </a:p>
        </p:txBody>
      </p:sp>
      <p:sp>
        <p:nvSpPr>
          <p:cNvPr id="6" name="Rectangle 5"/>
          <p:cNvSpPr/>
          <p:nvPr/>
        </p:nvSpPr>
        <p:spPr>
          <a:xfrm>
            <a:off x="1598023" y="3043978"/>
            <a:ext cx="6096000" cy="923330"/>
          </a:xfrm>
          <a:prstGeom prst="rect">
            <a:avLst/>
          </a:prstGeom>
        </p:spPr>
        <p:txBody>
          <a:bodyPr>
            <a:spAutoFit/>
          </a:bodyPr>
          <a:lstStyle/>
          <a:p>
            <a:r>
              <a:rPr lang="en-US" b="1" dirty="0"/>
              <a:t>OUT[8]:</a:t>
            </a:r>
          </a:p>
          <a:p>
            <a:r>
              <a:rPr lang="en-US" dirty="0"/>
              <a:t>                  SVR</a:t>
            </a:r>
          </a:p>
          <a:p>
            <a:r>
              <a:rPr lang="en-US" dirty="0"/>
              <a:t>                  SVR()</a:t>
            </a:r>
          </a:p>
        </p:txBody>
      </p:sp>
      <p:sp>
        <p:nvSpPr>
          <p:cNvPr id="7" name="Rectangle 6"/>
          <p:cNvSpPr/>
          <p:nvPr/>
        </p:nvSpPr>
        <p:spPr>
          <a:xfrm>
            <a:off x="1598023" y="4181225"/>
            <a:ext cx="6096000" cy="646331"/>
          </a:xfrm>
          <a:prstGeom prst="rect">
            <a:avLst/>
          </a:prstGeom>
        </p:spPr>
        <p:txBody>
          <a:bodyPr>
            <a:spAutoFit/>
          </a:bodyPr>
          <a:lstStyle/>
          <a:p>
            <a:r>
              <a:rPr lang="en-US" b="1" u="sng" dirty="0">
                <a:solidFill>
                  <a:srgbClr val="000000"/>
                </a:solidFill>
                <a:latin typeface="Inter"/>
              </a:rPr>
              <a:t>Predicting Prices</a:t>
            </a:r>
          </a:p>
          <a:p>
            <a:r>
              <a:rPr lang="en-US" b="1" dirty="0">
                <a:solidFill>
                  <a:srgbClr val="000000"/>
                </a:solidFill>
                <a:latin typeface="Inter"/>
              </a:rPr>
              <a:t>IN[9]:</a:t>
            </a:r>
          </a:p>
        </p:txBody>
      </p:sp>
      <p:sp>
        <p:nvSpPr>
          <p:cNvPr id="8" name="Rectangle 7"/>
          <p:cNvSpPr/>
          <p:nvPr/>
        </p:nvSpPr>
        <p:spPr>
          <a:xfrm>
            <a:off x="1708010" y="5041473"/>
            <a:ext cx="4256230" cy="369332"/>
          </a:xfrm>
          <a:prstGeom prst="rect">
            <a:avLst/>
          </a:prstGeom>
        </p:spPr>
        <p:txBody>
          <a:bodyPr wrap="none">
            <a:spAutoFit/>
          </a:bodyPr>
          <a:lstStyle/>
          <a:p>
            <a:r>
              <a:rPr lang="en-US" dirty="0"/>
              <a:t>Prediction2 = </a:t>
            </a:r>
            <a:r>
              <a:rPr lang="en-US" dirty="0" err="1"/>
              <a:t>model_svr.predict</a:t>
            </a:r>
            <a:r>
              <a:rPr lang="en-US" dirty="0"/>
              <a:t>(</a:t>
            </a:r>
            <a:r>
              <a:rPr lang="en-US" dirty="0" err="1"/>
              <a:t>X_test_scal</a:t>
            </a:r>
            <a:r>
              <a:rPr lang="en-US" dirty="0"/>
              <a:t>)</a:t>
            </a:r>
          </a:p>
        </p:txBody>
      </p:sp>
      <p:sp>
        <p:nvSpPr>
          <p:cNvPr id="9" name="Rectangle 8"/>
          <p:cNvSpPr/>
          <p:nvPr/>
        </p:nvSpPr>
        <p:spPr>
          <a:xfrm>
            <a:off x="1493520" y="5410805"/>
            <a:ext cx="6096000" cy="646331"/>
          </a:xfrm>
          <a:prstGeom prst="rect">
            <a:avLst/>
          </a:prstGeom>
        </p:spPr>
        <p:txBody>
          <a:bodyPr>
            <a:spAutoFit/>
          </a:bodyPr>
          <a:lstStyle/>
          <a:p>
            <a:r>
              <a:rPr lang="en-US" b="1" u="sng" dirty="0"/>
              <a:t>Evaluation of Predicted Data</a:t>
            </a:r>
          </a:p>
          <a:p>
            <a:r>
              <a:rPr lang="en-US" b="1" dirty="0"/>
              <a:t>IN[10]:</a:t>
            </a:r>
          </a:p>
        </p:txBody>
      </p:sp>
      <p:sp>
        <p:nvSpPr>
          <p:cNvPr id="10" name="Rectangle 9"/>
          <p:cNvSpPr/>
          <p:nvPr/>
        </p:nvSpPr>
        <p:spPr>
          <a:xfrm>
            <a:off x="1467394" y="6007449"/>
            <a:ext cx="6096000" cy="646331"/>
          </a:xfrm>
          <a:prstGeom prst="rect">
            <a:avLst/>
          </a:prstGeom>
        </p:spPr>
        <p:txBody>
          <a:bodyPr>
            <a:spAutoFit/>
          </a:bodyPr>
          <a:lstStyle/>
          <a:p>
            <a:r>
              <a:rPr lang="en-US" dirty="0" err="1"/>
              <a:t>plt.figure</a:t>
            </a:r>
            <a:r>
              <a:rPr lang="en-US" dirty="0"/>
              <a:t>(</a:t>
            </a:r>
            <a:r>
              <a:rPr lang="en-US" dirty="0" err="1"/>
              <a:t>figsize</a:t>
            </a:r>
            <a:r>
              <a:rPr lang="en-US" dirty="0"/>
              <a:t>=(12,6))</a:t>
            </a:r>
          </a:p>
          <a:p>
            <a:r>
              <a:rPr lang="en-US" dirty="0"/>
              <a:t>    </a:t>
            </a:r>
            <a:r>
              <a:rPr lang="en-US" dirty="0" err="1"/>
              <a:t>plt.plot</a:t>
            </a:r>
            <a:r>
              <a:rPr lang="en-US" dirty="0"/>
              <a:t>(</a:t>
            </a:r>
            <a:r>
              <a:rPr lang="en-US" dirty="0" err="1"/>
              <a:t>np.arange</a:t>
            </a:r>
            <a:r>
              <a:rPr lang="en-US" dirty="0"/>
              <a:t>(</a:t>
            </a:r>
            <a:r>
              <a:rPr lang="en-US" dirty="0" err="1"/>
              <a:t>len</a:t>
            </a:r>
            <a:r>
              <a:rPr lang="en-US" dirty="0"/>
              <a:t>(</a:t>
            </a:r>
            <a:r>
              <a:rPr lang="en-US" dirty="0" err="1"/>
              <a:t>Y_test</a:t>
            </a:r>
            <a:r>
              <a:rPr lang="en-US" dirty="0"/>
              <a:t>)),</a:t>
            </a:r>
            <a:r>
              <a:rPr lang="en-US" dirty="0" err="1"/>
              <a:t>Y_test,label</a:t>
            </a:r>
            <a:r>
              <a:rPr lang="en-US" dirty="0"/>
              <a:t>='</a:t>
            </a:r>
            <a:r>
              <a:rPr lang="en-US" dirty="0" err="1"/>
              <a:t>ActualTrend</a:t>
            </a:r>
            <a:r>
              <a:rPr lang="en-US" dirty="0"/>
              <a:t>')</a:t>
            </a:r>
          </a:p>
        </p:txBody>
      </p:sp>
    </p:spTree>
    <p:extLst>
      <p:ext uri="{BB962C8B-B14F-4D97-AF65-F5344CB8AC3E}">
        <p14:creationId xmlns:p14="http://schemas.microsoft.com/office/powerpoint/2010/main" val="3294695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27760" y="700529"/>
            <a:ext cx="6096000" cy="2086725"/>
          </a:xfrm>
          <a:prstGeom prst="rect">
            <a:avLst/>
          </a:prstGeom>
        </p:spPr>
        <p:txBody>
          <a:bodyPr>
            <a:spAutoFit/>
          </a:bodyPr>
          <a:lstStyle/>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plot</a:t>
            </a:r>
            <a:r>
              <a:rPr lang="en-US" altLang="en-US" dirty="0">
                <a:latin typeface="Roboto Mono"/>
              </a:rPr>
              <a:t>(</a:t>
            </a:r>
            <a:r>
              <a:rPr lang="en-US" altLang="en-US" dirty="0" err="1"/>
              <a:t>np</a:t>
            </a:r>
            <a:r>
              <a:rPr lang="en-US" altLang="en-US" dirty="0" err="1">
                <a:solidFill>
                  <a:srgbClr val="055BE0"/>
                </a:solidFill>
              </a:rPr>
              <a:t>.</a:t>
            </a:r>
            <a:r>
              <a:rPr lang="en-US" altLang="en-US" dirty="0" err="1"/>
              <a:t>arange</a:t>
            </a:r>
            <a:r>
              <a:rPr lang="en-US" altLang="en-US" dirty="0">
                <a:latin typeface="Roboto Mono"/>
              </a:rPr>
              <a:t>(</a:t>
            </a:r>
            <a:r>
              <a:rPr lang="en-US" altLang="en-US" dirty="0" err="1"/>
              <a:t>Y_test</a:t>
            </a:r>
            <a:r>
              <a:rPr lang="en-US" altLang="en-US" dirty="0">
                <a:latin typeface="Roboto Mono"/>
              </a:rPr>
              <a:t>)), </a:t>
            </a:r>
            <a:r>
              <a:rPr lang="en-US" altLang="en-US" dirty="0"/>
              <a:t>Prediction2</a:t>
            </a:r>
            <a:r>
              <a:rPr lang="en-US" altLang="en-US" dirty="0">
                <a:latin typeface="Roboto Mono"/>
              </a:rPr>
              <a:t>, </a:t>
            </a:r>
            <a:r>
              <a:rPr lang="en-US" altLang="en-US" dirty="0"/>
              <a:t>label</a:t>
            </a:r>
            <a:r>
              <a:rPr lang="en-US" altLang="en-US" dirty="0">
                <a:solidFill>
                  <a:srgbClr val="055BE0"/>
                </a:solidFill>
              </a:rPr>
              <a:t>=</a:t>
            </a:r>
            <a:r>
              <a:rPr lang="en-US" altLang="en-US" dirty="0">
                <a:solidFill>
                  <a:srgbClr val="BB2323"/>
                </a:solidFill>
                <a:latin typeface="Roboto Mono"/>
              </a:rPr>
              <a:t>'Predicted Trend'</a:t>
            </a:r>
            <a:r>
              <a:rPr lang="en-US" altLang="en-US" dirty="0">
                <a:latin typeface="Roboto Mono"/>
              </a:rPr>
              <a:t>)</a:t>
            </a:r>
          </a:p>
          <a:p>
            <a:pPr lvl="0" defTabSz="914400" eaLnBrk="0" fontAlgn="base" hangingPunct="0">
              <a:spcBef>
                <a:spcPct val="30000"/>
              </a:spcBef>
              <a:spcAft>
                <a:spcPct val="0"/>
              </a:spcAft>
            </a:pPr>
            <a:r>
              <a:rPr lang="en-US" altLang="en-US" dirty="0">
                <a:latin typeface="Roboto Mono"/>
              </a:rPr>
              <a:t> </a:t>
            </a:r>
            <a:r>
              <a:rPr lang="en-US" altLang="en-US" dirty="0" err="1"/>
              <a:t>plt</a:t>
            </a:r>
            <a:r>
              <a:rPr lang="en-US" altLang="en-US" dirty="0" err="1">
                <a:solidFill>
                  <a:srgbClr val="055BE0"/>
                </a:solidFill>
              </a:rPr>
              <a:t>.</a:t>
            </a:r>
            <a:r>
              <a:rPr lang="en-US" altLang="en-US" dirty="0" err="1"/>
              <a:t>xlabel</a:t>
            </a:r>
            <a:r>
              <a:rPr lang="en-US" altLang="en-US" dirty="0">
                <a:latin typeface="Roboto Mono"/>
              </a:rPr>
              <a:t>(</a:t>
            </a:r>
            <a:r>
              <a:rPr lang="en-US" altLang="en-US" dirty="0">
                <a:solidFill>
                  <a:srgbClr val="BB2323"/>
                </a:solidFill>
                <a:latin typeface="Roboto Mono"/>
              </a:rPr>
              <a:t>'Data'</a:t>
            </a:r>
            <a:r>
              <a:rPr lang="en-US" altLang="en-US" dirty="0">
                <a:latin typeface="Roboto Mono"/>
              </a:rPr>
              <a:t>) </a:t>
            </a:r>
          </a:p>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ylabel</a:t>
            </a:r>
            <a:r>
              <a:rPr lang="en-US" altLang="en-US" dirty="0">
                <a:latin typeface="Roboto Mono"/>
              </a:rPr>
              <a:t>(</a:t>
            </a:r>
            <a:r>
              <a:rPr lang="en-US" altLang="en-US" dirty="0">
                <a:solidFill>
                  <a:srgbClr val="BB2323"/>
                </a:solidFill>
                <a:latin typeface="Roboto Mono"/>
              </a:rPr>
              <a:t>'Trend'</a:t>
            </a:r>
            <a:r>
              <a:rPr lang="en-US" altLang="en-US" dirty="0">
                <a:latin typeface="Roboto Mono"/>
              </a:rPr>
              <a:t>) </a:t>
            </a:r>
          </a:p>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legend</a:t>
            </a:r>
            <a:r>
              <a:rPr lang="en-US" altLang="en-US" dirty="0">
                <a:latin typeface="Roboto Mono"/>
              </a:rPr>
              <a:t>()</a:t>
            </a:r>
          </a:p>
          <a:p>
            <a:pPr lvl="0" defTabSz="914400" eaLnBrk="0" fontAlgn="base" hangingPunct="0">
              <a:spcBef>
                <a:spcPct val="30000"/>
              </a:spcBef>
              <a:spcAft>
                <a:spcPct val="0"/>
              </a:spcAft>
            </a:pPr>
            <a:r>
              <a:rPr lang="en-US" altLang="en-US" dirty="0">
                <a:latin typeface="Roboto Mono"/>
              </a:rPr>
              <a:t> </a:t>
            </a:r>
            <a:r>
              <a:rPr lang="en-US" altLang="en-US" dirty="0" err="1"/>
              <a:t>plt</a:t>
            </a:r>
            <a:r>
              <a:rPr lang="en-US" altLang="en-US" dirty="0" err="1">
                <a:solidFill>
                  <a:srgbClr val="055BE0"/>
                </a:solidFill>
              </a:rPr>
              <a:t>.</a:t>
            </a:r>
            <a:r>
              <a:rPr lang="en-US" altLang="en-US" dirty="0" err="1"/>
              <a:t>title</a:t>
            </a:r>
            <a:r>
              <a:rPr lang="en-US" altLang="en-US" dirty="0">
                <a:latin typeface="Roboto Mono"/>
              </a:rPr>
              <a:t>(</a:t>
            </a:r>
            <a:r>
              <a:rPr lang="en-US" altLang="en-US" dirty="0">
                <a:solidFill>
                  <a:srgbClr val="BB2323"/>
                </a:solidFill>
                <a:latin typeface="Roboto Mono"/>
              </a:rPr>
              <a:t>'Actual vs Predicted'</a:t>
            </a:r>
            <a:r>
              <a:rPr lang="en-US" altLang="en-US" dirty="0">
                <a:latin typeface="Roboto Mono"/>
              </a:rPr>
              <a:t>)</a:t>
            </a:r>
            <a:r>
              <a:rPr lang="en-US" altLang="en-US" dirty="0"/>
              <a:t> </a:t>
            </a:r>
          </a:p>
        </p:txBody>
      </p:sp>
      <p:sp>
        <p:nvSpPr>
          <p:cNvPr id="3" name="Rectangle 2"/>
          <p:cNvSpPr/>
          <p:nvPr/>
        </p:nvSpPr>
        <p:spPr>
          <a:xfrm>
            <a:off x="1127760" y="2936018"/>
            <a:ext cx="6096000" cy="646331"/>
          </a:xfrm>
          <a:prstGeom prst="rect">
            <a:avLst/>
          </a:prstGeom>
        </p:spPr>
        <p:txBody>
          <a:bodyPr>
            <a:spAutoFit/>
          </a:bodyPr>
          <a:lstStyle/>
          <a:p>
            <a:r>
              <a:rPr lang="en-US" b="1" dirty="0"/>
              <a:t>OUT[10]:</a:t>
            </a:r>
          </a:p>
          <a:p>
            <a:r>
              <a:rPr lang="en-US" dirty="0"/>
              <a:t>Text(0.5, 1.0, 'Actual vs Predicted')</a:t>
            </a:r>
          </a:p>
        </p:txBody>
      </p:sp>
      <p:pic>
        <p:nvPicPr>
          <p:cNvPr id="4" name="Picture 3"/>
          <p:cNvPicPr>
            <a:picLocks noChangeAspect="1"/>
          </p:cNvPicPr>
          <p:nvPr/>
        </p:nvPicPr>
        <p:blipFill>
          <a:blip r:embed="rId2"/>
          <a:stretch>
            <a:fillRect/>
          </a:stretch>
        </p:blipFill>
        <p:spPr>
          <a:xfrm>
            <a:off x="1127760" y="3905794"/>
            <a:ext cx="9534525" cy="2529955"/>
          </a:xfrm>
          <a:prstGeom prst="rect">
            <a:avLst/>
          </a:prstGeom>
        </p:spPr>
      </p:pic>
    </p:spTree>
    <p:extLst>
      <p:ext uri="{BB962C8B-B14F-4D97-AF65-F5344CB8AC3E}">
        <p14:creationId xmlns:p14="http://schemas.microsoft.com/office/powerpoint/2010/main" val="3096512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56491" y="2418134"/>
            <a:ext cx="4076757" cy="369332"/>
          </a:xfrm>
          <a:prstGeom prst="rect">
            <a:avLst/>
          </a:prstGeom>
        </p:spPr>
        <p:txBody>
          <a:bodyPr wrap="none">
            <a:spAutoFit/>
          </a:bodyPr>
          <a:lstStyle/>
          <a:p>
            <a:pPr lvl="0" defTabSz="914400" eaLnBrk="0" fontAlgn="base" hangingPunct="0">
              <a:spcBef>
                <a:spcPct val="0"/>
              </a:spcBef>
              <a:spcAft>
                <a:spcPct val="0"/>
              </a:spcAft>
            </a:pPr>
            <a:r>
              <a:rPr lang="en-US" altLang="en-US" dirty="0">
                <a:solidFill>
                  <a:srgbClr val="3C4043"/>
                </a:solidFill>
                <a:latin typeface="Roboto Mono"/>
              </a:rPr>
              <a:t>&lt;Axes: </a:t>
            </a:r>
            <a:r>
              <a:rPr lang="en-US" altLang="en-US" dirty="0" err="1">
                <a:solidFill>
                  <a:srgbClr val="3C4043"/>
                </a:solidFill>
                <a:latin typeface="Roboto Mono"/>
              </a:rPr>
              <a:t>xlabel</a:t>
            </a:r>
            <a:r>
              <a:rPr lang="en-US" altLang="en-US" dirty="0">
                <a:solidFill>
                  <a:srgbClr val="3C4043"/>
                </a:solidFill>
                <a:latin typeface="Roboto Mono"/>
              </a:rPr>
              <a:t>='Price', </a:t>
            </a:r>
            <a:r>
              <a:rPr lang="en-US" altLang="en-US" dirty="0" err="1">
                <a:solidFill>
                  <a:srgbClr val="3C4043"/>
                </a:solidFill>
                <a:latin typeface="Roboto Mono"/>
              </a:rPr>
              <a:t>ylabel</a:t>
            </a:r>
            <a:r>
              <a:rPr lang="en-US" altLang="en-US" dirty="0">
                <a:solidFill>
                  <a:srgbClr val="3C4043"/>
                </a:solidFill>
                <a:latin typeface="Roboto Mono"/>
              </a:rPr>
              <a:t>='Count'&gt;</a:t>
            </a:r>
            <a:r>
              <a:rPr lang="en-US" altLang="en-US" dirty="0"/>
              <a:t> </a:t>
            </a:r>
            <a:endParaRPr lang="en-US" altLang="en-US" dirty="0">
              <a:latin typeface="Arial" panose="020B0604020202020204" pitchFamily="34" charset="0"/>
            </a:endParaRPr>
          </a:p>
        </p:txBody>
      </p:sp>
      <p:pic>
        <p:nvPicPr>
          <p:cNvPr id="3" name="Picture 2"/>
          <p:cNvPicPr>
            <a:picLocks noChangeAspect="1"/>
          </p:cNvPicPr>
          <p:nvPr/>
        </p:nvPicPr>
        <p:blipFill>
          <a:blip r:embed="rId2"/>
          <a:stretch>
            <a:fillRect/>
          </a:stretch>
        </p:blipFill>
        <p:spPr>
          <a:xfrm>
            <a:off x="394497" y="3025838"/>
            <a:ext cx="10553091" cy="3326641"/>
          </a:xfrm>
          <a:prstGeom prst="rect">
            <a:avLst/>
          </a:prstGeom>
        </p:spPr>
      </p:pic>
      <p:sp>
        <p:nvSpPr>
          <p:cNvPr id="4" name="Rectangle 3"/>
          <p:cNvSpPr/>
          <p:nvPr/>
        </p:nvSpPr>
        <p:spPr>
          <a:xfrm>
            <a:off x="1503991" y="749328"/>
            <a:ext cx="849913" cy="369332"/>
          </a:xfrm>
          <a:prstGeom prst="rect">
            <a:avLst/>
          </a:prstGeom>
        </p:spPr>
        <p:txBody>
          <a:bodyPr wrap="none">
            <a:spAutoFit/>
          </a:bodyPr>
          <a:lstStyle/>
          <a:p>
            <a:r>
              <a:rPr lang="en-US" b="1" dirty="0"/>
              <a:t>IN[11]:</a:t>
            </a:r>
          </a:p>
        </p:txBody>
      </p:sp>
      <p:sp>
        <p:nvSpPr>
          <p:cNvPr id="5" name="Rectangle 4"/>
          <p:cNvSpPr/>
          <p:nvPr/>
        </p:nvSpPr>
        <p:spPr>
          <a:xfrm>
            <a:off x="1928947" y="1148919"/>
            <a:ext cx="3931846" cy="369332"/>
          </a:xfrm>
          <a:prstGeom prst="rect">
            <a:avLst/>
          </a:prstGeom>
        </p:spPr>
        <p:txBody>
          <a:bodyPr wrap="none">
            <a:spAutoFit/>
          </a:bodyPr>
          <a:lstStyle/>
          <a:p>
            <a:r>
              <a:rPr lang="en-US" dirty="0" err="1"/>
              <a:t>sns.histplot</a:t>
            </a:r>
            <a:r>
              <a:rPr lang="en-US" dirty="0"/>
              <a:t>((Y_test-Prediction2), bins=50)</a:t>
            </a:r>
          </a:p>
        </p:txBody>
      </p:sp>
      <p:sp>
        <p:nvSpPr>
          <p:cNvPr id="6" name="Rectangle 5"/>
          <p:cNvSpPr/>
          <p:nvPr/>
        </p:nvSpPr>
        <p:spPr>
          <a:xfrm>
            <a:off x="1398994" y="1887583"/>
            <a:ext cx="1059906" cy="369332"/>
          </a:xfrm>
          <a:prstGeom prst="rect">
            <a:avLst/>
          </a:prstGeom>
        </p:spPr>
        <p:txBody>
          <a:bodyPr wrap="none">
            <a:spAutoFit/>
          </a:bodyPr>
          <a:lstStyle/>
          <a:p>
            <a:r>
              <a:rPr lang="en-US" b="1" dirty="0"/>
              <a:t>OUT[12]:</a:t>
            </a:r>
          </a:p>
        </p:txBody>
      </p:sp>
    </p:spTree>
    <p:extLst>
      <p:ext uri="{BB962C8B-B14F-4D97-AF65-F5344CB8AC3E}">
        <p14:creationId xmlns:p14="http://schemas.microsoft.com/office/powerpoint/2010/main" val="3911043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02080" y="627273"/>
            <a:ext cx="6096000" cy="2468368"/>
          </a:xfrm>
          <a:prstGeom prst="rect">
            <a:avLst/>
          </a:prstGeom>
        </p:spPr>
        <p:txBody>
          <a:bodyPr>
            <a:spAutoFit/>
          </a:bodyPr>
          <a:lstStyle/>
          <a:p>
            <a:pPr lvl="0" defTabSz="914400" eaLnBrk="0" fontAlgn="base" hangingPunct="0">
              <a:spcBef>
                <a:spcPct val="30000"/>
              </a:spcBef>
              <a:spcAft>
                <a:spcPct val="0"/>
              </a:spcAft>
            </a:pPr>
            <a:r>
              <a:rPr lang="en-US" altLang="en-US" sz="1400" b="1" dirty="0">
                <a:latin typeface="Roboto Mono"/>
              </a:rPr>
              <a:t>IN[12]:</a:t>
            </a:r>
          </a:p>
          <a:p>
            <a:pPr lvl="0" defTabSz="914400" eaLnBrk="0" fontAlgn="base" hangingPunct="0">
              <a:spcBef>
                <a:spcPct val="30000"/>
              </a:spcBef>
              <a:spcAft>
                <a:spcPct val="0"/>
              </a:spcAft>
            </a:pPr>
            <a:r>
              <a:rPr lang="en-US" altLang="en-US" dirty="0">
                <a:latin typeface="Roboto Mono"/>
              </a:rPr>
              <a:t>print(</a:t>
            </a:r>
            <a:r>
              <a:rPr lang="en-US" altLang="en-US" dirty="0"/>
              <a:t>r2_score</a:t>
            </a:r>
            <a:r>
              <a:rPr lang="en-US" altLang="en-US" dirty="0">
                <a:latin typeface="Roboto Mono"/>
              </a:rPr>
              <a:t>(</a:t>
            </a:r>
            <a:r>
              <a:rPr lang="en-US" altLang="en-US" dirty="0" err="1"/>
              <a:t>Y_test</a:t>
            </a:r>
            <a:r>
              <a:rPr lang="en-US" altLang="en-US" dirty="0">
                <a:latin typeface="Roboto Mono"/>
              </a:rPr>
              <a:t>, </a:t>
            </a:r>
            <a:r>
              <a:rPr lang="en-US" altLang="en-US" dirty="0"/>
              <a:t>Prediction2</a:t>
            </a:r>
            <a:r>
              <a:rPr lang="en-US" altLang="en-US" dirty="0">
                <a:latin typeface="Roboto Mono"/>
              </a:rPr>
              <a:t>)) </a:t>
            </a:r>
            <a:endParaRPr lang="en-US" altLang="en-US" dirty="0">
              <a:solidFill>
                <a:srgbClr val="008000"/>
              </a:solidFill>
            </a:endParaRPr>
          </a:p>
          <a:p>
            <a:pPr lvl="0" defTabSz="914400" eaLnBrk="0" fontAlgn="base" hangingPunct="0">
              <a:spcBef>
                <a:spcPct val="30000"/>
              </a:spcBef>
              <a:spcAft>
                <a:spcPct val="0"/>
              </a:spcAft>
            </a:pPr>
            <a:r>
              <a:rPr lang="en-US" altLang="en-US" dirty="0">
                <a:latin typeface="Roboto Mono"/>
              </a:rPr>
              <a:t>print(</a:t>
            </a:r>
            <a:r>
              <a:rPr lang="en-US" altLang="en-US" dirty="0" err="1"/>
              <a:t>mean_absolute_error</a:t>
            </a:r>
            <a:r>
              <a:rPr lang="en-US" altLang="en-US" dirty="0">
                <a:latin typeface="Roboto Mono"/>
              </a:rPr>
              <a:t>(</a:t>
            </a:r>
            <a:r>
              <a:rPr lang="en-US" altLang="en-US" dirty="0" err="1"/>
              <a:t>Y_test</a:t>
            </a:r>
            <a:r>
              <a:rPr lang="en-US" altLang="en-US" dirty="0">
                <a:latin typeface="Roboto Mono"/>
              </a:rPr>
              <a:t>, </a:t>
            </a:r>
            <a:r>
              <a:rPr lang="en-US" altLang="en-US" dirty="0"/>
              <a:t>Prediction2</a:t>
            </a:r>
            <a:r>
              <a:rPr lang="en-US" altLang="en-US" dirty="0">
                <a:latin typeface="Roboto Mono"/>
              </a:rPr>
              <a:t>)) </a:t>
            </a:r>
            <a:endParaRPr lang="en-US" altLang="en-US" dirty="0">
              <a:solidFill>
                <a:srgbClr val="008000"/>
              </a:solidFill>
            </a:endParaRPr>
          </a:p>
          <a:p>
            <a:pPr lvl="0" defTabSz="914400" eaLnBrk="0" fontAlgn="base" hangingPunct="0">
              <a:spcBef>
                <a:spcPct val="30000"/>
              </a:spcBef>
              <a:spcAft>
                <a:spcPct val="0"/>
              </a:spcAft>
            </a:pPr>
            <a:r>
              <a:rPr lang="en-US" altLang="en-US" dirty="0">
                <a:latin typeface="Roboto Mono"/>
              </a:rPr>
              <a:t>print(</a:t>
            </a:r>
            <a:r>
              <a:rPr lang="en-US" altLang="en-US" dirty="0" err="1"/>
              <a:t>mean_squared_error</a:t>
            </a:r>
            <a:r>
              <a:rPr lang="en-US" altLang="en-US" dirty="0">
                <a:latin typeface="Roboto Mono"/>
              </a:rPr>
              <a:t>(</a:t>
            </a:r>
            <a:r>
              <a:rPr lang="en-US" altLang="en-US" dirty="0" err="1"/>
              <a:t>Y_test</a:t>
            </a:r>
            <a:r>
              <a:rPr lang="en-US" altLang="en-US" dirty="0">
                <a:latin typeface="Roboto Mono"/>
              </a:rPr>
              <a:t>, </a:t>
            </a:r>
            <a:r>
              <a:rPr lang="en-US" altLang="en-US" dirty="0"/>
              <a:t>Prediction2</a:t>
            </a:r>
            <a:r>
              <a:rPr lang="en-US" altLang="en-US" dirty="0">
                <a:latin typeface="Roboto Mono"/>
              </a:rPr>
              <a:t>)) </a:t>
            </a:r>
            <a:endParaRPr lang="en-US" altLang="en-US" dirty="0"/>
          </a:p>
          <a:p>
            <a:pPr lvl="0" defTabSz="914400" eaLnBrk="0" fontAlgn="base" hangingPunct="0">
              <a:spcBef>
                <a:spcPct val="30000"/>
              </a:spcBef>
              <a:spcAft>
                <a:spcPct val="0"/>
              </a:spcAft>
            </a:pPr>
            <a:r>
              <a:rPr lang="en-US" altLang="en-US" dirty="0">
                <a:solidFill>
                  <a:srgbClr val="3C4043"/>
                </a:solidFill>
                <a:latin typeface="Roboto Mono"/>
              </a:rPr>
              <a:t>--0.0006222175925689744 </a:t>
            </a:r>
          </a:p>
          <a:p>
            <a:pPr lvl="0" defTabSz="914400" eaLnBrk="0" fontAlgn="base" hangingPunct="0">
              <a:spcBef>
                <a:spcPct val="30000"/>
              </a:spcBef>
              <a:spcAft>
                <a:spcPct val="0"/>
              </a:spcAft>
            </a:pPr>
            <a:r>
              <a:rPr lang="en-US" altLang="en-US" dirty="0">
                <a:solidFill>
                  <a:srgbClr val="3C4043"/>
                </a:solidFill>
                <a:latin typeface="Roboto Mono"/>
              </a:rPr>
              <a:t>286137.81086908665 </a:t>
            </a:r>
          </a:p>
          <a:p>
            <a:pPr lvl="0" defTabSz="914400" eaLnBrk="0" fontAlgn="base" hangingPunct="0">
              <a:spcBef>
                <a:spcPct val="30000"/>
              </a:spcBef>
              <a:spcAft>
                <a:spcPct val="0"/>
              </a:spcAft>
            </a:pPr>
            <a:r>
              <a:rPr lang="en-US" altLang="en-US" dirty="0">
                <a:solidFill>
                  <a:srgbClr val="3C4043"/>
                </a:solidFill>
                <a:latin typeface="Roboto Mono"/>
              </a:rPr>
              <a:t>128209033251.4034</a:t>
            </a:r>
          </a:p>
        </p:txBody>
      </p:sp>
      <p:sp>
        <p:nvSpPr>
          <p:cNvPr id="3" name="Rectangle 2"/>
          <p:cNvSpPr/>
          <p:nvPr/>
        </p:nvSpPr>
        <p:spPr>
          <a:xfrm>
            <a:off x="1402080" y="3095641"/>
            <a:ext cx="2806346" cy="369332"/>
          </a:xfrm>
          <a:prstGeom prst="rect">
            <a:avLst/>
          </a:prstGeom>
        </p:spPr>
        <p:txBody>
          <a:bodyPr wrap="none">
            <a:spAutoFit/>
          </a:bodyPr>
          <a:lstStyle/>
          <a:p>
            <a:r>
              <a:rPr lang="en-US" b="1" u="sng" dirty="0"/>
              <a:t>Model 3 - Lasso Regression</a:t>
            </a:r>
          </a:p>
        </p:txBody>
      </p:sp>
      <p:sp>
        <p:nvSpPr>
          <p:cNvPr id="4" name="Rectangle 3"/>
          <p:cNvSpPr/>
          <p:nvPr/>
        </p:nvSpPr>
        <p:spPr>
          <a:xfrm>
            <a:off x="1885406" y="3464973"/>
            <a:ext cx="6096000" cy="2446824"/>
          </a:xfrm>
          <a:prstGeom prst="rect">
            <a:avLst/>
          </a:prstGeom>
        </p:spPr>
        <p:txBody>
          <a:bodyPr>
            <a:spAutoFit/>
          </a:bodyPr>
          <a:lstStyle/>
          <a:p>
            <a:pPr lvl="0" defTabSz="914400" eaLnBrk="0" fontAlgn="base" hangingPunct="0">
              <a:spcBef>
                <a:spcPct val="0"/>
              </a:spcBef>
              <a:spcAft>
                <a:spcPct val="0"/>
              </a:spcAft>
            </a:pPr>
            <a:r>
              <a:rPr lang="en-US" altLang="en-US" b="1" dirty="0"/>
              <a:t>IN[13]</a:t>
            </a:r>
          </a:p>
          <a:p>
            <a:pPr lvl="0" defTabSz="914400" eaLnBrk="0" fontAlgn="base" hangingPunct="0">
              <a:spcBef>
                <a:spcPct val="0"/>
              </a:spcBef>
              <a:spcAft>
                <a:spcPct val="0"/>
              </a:spcAft>
            </a:pPr>
            <a:r>
              <a:rPr lang="en-US" altLang="en-US" dirty="0" err="1"/>
              <a:t>model_lar</a:t>
            </a:r>
            <a:r>
              <a:rPr lang="en-US" altLang="en-US" dirty="0">
                <a:latin typeface="Roboto Mono"/>
              </a:rPr>
              <a:t> </a:t>
            </a:r>
            <a:r>
              <a:rPr lang="en-US" altLang="en-US" dirty="0">
                <a:solidFill>
                  <a:srgbClr val="055BE0"/>
                </a:solidFill>
              </a:rPr>
              <a:t>=</a:t>
            </a:r>
            <a:r>
              <a:rPr lang="en-US" altLang="en-US" dirty="0">
                <a:latin typeface="Roboto Mono"/>
              </a:rPr>
              <a:t> </a:t>
            </a:r>
            <a:r>
              <a:rPr lang="en-US" altLang="en-US" dirty="0"/>
              <a:t>Lasso</a:t>
            </a:r>
            <a:r>
              <a:rPr lang="en-US" altLang="en-US" dirty="0">
                <a:latin typeface="Roboto Mono"/>
              </a:rPr>
              <a:t>(</a:t>
            </a:r>
            <a:r>
              <a:rPr lang="en-US" altLang="en-US" dirty="0"/>
              <a:t>alpha</a:t>
            </a:r>
            <a:r>
              <a:rPr lang="en-US" altLang="en-US" dirty="0">
                <a:solidFill>
                  <a:srgbClr val="055BE0"/>
                </a:solidFill>
              </a:rPr>
              <a:t>=</a:t>
            </a:r>
            <a:r>
              <a:rPr lang="en-US" altLang="en-US" dirty="0">
                <a:solidFill>
                  <a:srgbClr val="666666"/>
                </a:solidFill>
                <a:latin typeface="Roboto Mono"/>
              </a:rPr>
              <a:t>1</a:t>
            </a:r>
            <a:r>
              <a:rPr lang="en-US" altLang="en-US" dirty="0">
                <a:latin typeface="Roboto Mono"/>
              </a:rPr>
              <a:t>) </a:t>
            </a:r>
            <a:endParaRPr lang="en-US" altLang="en-US" dirty="0"/>
          </a:p>
          <a:p>
            <a:pPr lvl="0" defTabSz="914400" eaLnBrk="0" fontAlgn="base" hangingPunct="0">
              <a:spcBef>
                <a:spcPct val="30000"/>
              </a:spcBef>
              <a:spcAft>
                <a:spcPct val="0"/>
              </a:spcAft>
            </a:pPr>
            <a:r>
              <a:rPr lang="en-US" altLang="en-US" b="1" dirty="0">
                <a:latin typeface="Roboto Mono"/>
              </a:rPr>
              <a:t>IN[14]</a:t>
            </a:r>
          </a:p>
          <a:p>
            <a:pPr lvl="0" defTabSz="914400" eaLnBrk="0" fontAlgn="base" hangingPunct="0">
              <a:spcBef>
                <a:spcPct val="30000"/>
              </a:spcBef>
              <a:spcAft>
                <a:spcPct val="0"/>
              </a:spcAft>
            </a:pPr>
            <a:r>
              <a:rPr lang="en-US" altLang="en-US" dirty="0" err="1"/>
              <a:t>model_lar</a:t>
            </a:r>
            <a:r>
              <a:rPr lang="en-US" altLang="en-US" dirty="0" err="1">
                <a:solidFill>
                  <a:srgbClr val="055BE0"/>
                </a:solidFill>
              </a:rPr>
              <a:t>.</a:t>
            </a:r>
            <a:r>
              <a:rPr lang="en-US" altLang="en-US" dirty="0" err="1"/>
              <a:t>fit</a:t>
            </a:r>
            <a:r>
              <a:rPr lang="en-US" altLang="en-US" dirty="0">
                <a:latin typeface="Roboto Mono"/>
              </a:rPr>
              <a:t>(</a:t>
            </a:r>
            <a:r>
              <a:rPr lang="en-US" altLang="en-US" dirty="0" err="1"/>
              <a:t>X_train_scal</a:t>
            </a:r>
            <a:r>
              <a:rPr lang="en-US" altLang="en-US" dirty="0" err="1">
                <a:latin typeface="Roboto Mono"/>
              </a:rPr>
              <a:t>,</a:t>
            </a:r>
            <a:r>
              <a:rPr lang="en-US" altLang="en-US" dirty="0" err="1"/>
              <a:t>Y_train</a:t>
            </a:r>
            <a:r>
              <a:rPr lang="en-US" altLang="en-US" dirty="0">
                <a:latin typeface="Roboto Mono"/>
              </a:rPr>
              <a:t>) </a:t>
            </a:r>
          </a:p>
          <a:p>
            <a:pPr lvl="0" defTabSz="914400" eaLnBrk="0" fontAlgn="base" hangingPunct="0">
              <a:spcBef>
                <a:spcPct val="30000"/>
              </a:spcBef>
              <a:spcAft>
                <a:spcPct val="0"/>
              </a:spcAft>
            </a:pPr>
            <a:r>
              <a:rPr lang="en-US" altLang="en-US" b="1" dirty="0">
                <a:latin typeface="Roboto Mono"/>
              </a:rPr>
              <a:t>OUT[14]</a:t>
            </a:r>
          </a:p>
          <a:p>
            <a:pPr lvl="0" defTabSz="914400" eaLnBrk="0" fontAlgn="base" hangingPunct="0">
              <a:spcBef>
                <a:spcPct val="30000"/>
              </a:spcBef>
              <a:spcAft>
                <a:spcPct val="0"/>
              </a:spcAft>
            </a:pPr>
            <a:r>
              <a:rPr lang="en-US" altLang="en-US" dirty="0">
                <a:solidFill>
                  <a:srgbClr val="000000"/>
                </a:solidFill>
                <a:latin typeface="Courier New" panose="02070309020205020404" pitchFamily="49" charset="0"/>
                <a:cs typeface="Courier New" panose="02070309020205020404" pitchFamily="49" charset="0"/>
              </a:rPr>
              <a:t>Lasso</a:t>
            </a:r>
          </a:p>
          <a:p>
            <a:pPr lvl="0" defTabSz="914400" eaLnBrk="0" fontAlgn="base" hangingPunct="0">
              <a:spcBef>
                <a:spcPct val="30000"/>
              </a:spcBef>
              <a:spcAft>
                <a:spcPct val="0"/>
              </a:spcAft>
            </a:pPr>
            <a:r>
              <a:rPr lang="en-US" altLang="en-US" dirty="0">
                <a:solidFill>
                  <a:srgbClr val="000000"/>
                </a:solidFill>
                <a:latin typeface="Roboto Mono"/>
                <a:cs typeface="Courier New" panose="02070309020205020404" pitchFamily="49" charset="0"/>
              </a:rPr>
              <a:t>Lasso(alpha=1)</a:t>
            </a:r>
            <a:endParaRPr lang="en-US" altLang="en-US" dirty="0"/>
          </a:p>
        </p:txBody>
      </p:sp>
      <p:sp>
        <p:nvSpPr>
          <p:cNvPr id="5" name="Rectangle 4"/>
          <p:cNvSpPr/>
          <p:nvPr/>
        </p:nvSpPr>
        <p:spPr>
          <a:xfrm>
            <a:off x="1505071" y="5911797"/>
            <a:ext cx="2069797" cy="369332"/>
          </a:xfrm>
          <a:prstGeom prst="rect">
            <a:avLst/>
          </a:prstGeom>
        </p:spPr>
        <p:txBody>
          <a:bodyPr wrap="none">
            <a:spAutoFit/>
          </a:bodyPr>
          <a:lstStyle/>
          <a:p>
            <a:r>
              <a:rPr lang="en-US" b="1" u="sng" dirty="0">
                <a:solidFill>
                  <a:srgbClr val="000000"/>
                </a:solidFill>
                <a:latin typeface="Inter"/>
              </a:rPr>
              <a:t>Predicting Prices</a:t>
            </a:r>
          </a:p>
        </p:txBody>
      </p:sp>
      <p:sp>
        <p:nvSpPr>
          <p:cNvPr id="6" name="Rectangle 5"/>
          <p:cNvSpPr/>
          <p:nvPr/>
        </p:nvSpPr>
        <p:spPr>
          <a:xfrm>
            <a:off x="1596511" y="6285719"/>
            <a:ext cx="4349204" cy="369332"/>
          </a:xfrm>
          <a:prstGeom prst="rect">
            <a:avLst/>
          </a:prstGeom>
        </p:spPr>
        <p:txBody>
          <a:bodyPr wrap="none">
            <a:spAutoFit/>
          </a:bodyPr>
          <a:lstStyle/>
          <a:p>
            <a:pPr lvl="0" defTabSz="914400" eaLnBrk="0" fontAlgn="base" hangingPunct="0">
              <a:spcBef>
                <a:spcPct val="30000"/>
              </a:spcBef>
              <a:spcAft>
                <a:spcPct val="0"/>
              </a:spcAft>
            </a:pPr>
            <a:r>
              <a:rPr lang="en-US" altLang="en-US" dirty="0"/>
              <a:t>Prediction3</a:t>
            </a:r>
            <a:r>
              <a:rPr lang="en-US" altLang="en-US" dirty="0">
                <a:latin typeface="Roboto Mono"/>
              </a:rPr>
              <a:t> </a:t>
            </a:r>
            <a:r>
              <a:rPr lang="en-US" altLang="en-US" dirty="0">
                <a:solidFill>
                  <a:srgbClr val="055BE0"/>
                </a:solidFill>
              </a:rPr>
              <a:t>=</a:t>
            </a:r>
            <a:r>
              <a:rPr lang="en-US" altLang="en-US" dirty="0">
                <a:latin typeface="Roboto Mono"/>
              </a:rPr>
              <a:t> </a:t>
            </a:r>
            <a:r>
              <a:rPr lang="en-US" altLang="en-US" dirty="0" err="1"/>
              <a:t>model_lar</a:t>
            </a:r>
            <a:r>
              <a:rPr lang="en-US" altLang="en-US" dirty="0" err="1">
                <a:solidFill>
                  <a:srgbClr val="055BE0"/>
                </a:solidFill>
              </a:rPr>
              <a:t>.</a:t>
            </a:r>
            <a:r>
              <a:rPr lang="en-US" altLang="en-US" dirty="0" err="1"/>
              <a:t>predict</a:t>
            </a:r>
            <a:r>
              <a:rPr lang="en-US" altLang="en-US" dirty="0">
                <a:latin typeface="Roboto Mono"/>
              </a:rPr>
              <a:t>(</a:t>
            </a:r>
            <a:r>
              <a:rPr lang="en-US" altLang="en-US" dirty="0" err="1"/>
              <a:t>X_test_scal</a:t>
            </a:r>
            <a:r>
              <a:rPr lang="en-US" altLang="en-US" dirty="0">
                <a:latin typeface="Roboto Mono"/>
              </a:rPr>
              <a:t>)</a:t>
            </a:r>
            <a:r>
              <a:rPr lang="en-US" altLang="en-US" dirty="0"/>
              <a:t> </a:t>
            </a:r>
          </a:p>
        </p:txBody>
      </p:sp>
    </p:spTree>
    <p:extLst>
      <p:ext uri="{BB962C8B-B14F-4D97-AF65-F5344CB8AC3E}">
        <p14:creationId xmlns:p14="http://schemas.microsoft.com/office/powerpoint/2010/main" val="2870097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53886" y="689207"/>
            <a:ext cx="6096000" cy="646331"/>
          </a:xfrm>
          <a:prstGeom prst="rect">
            <a:avLst/>
          </a:prstGeom>
        </p:spPr>
        <p:txBody>
          <a:bodyPr>
            <a:spAutoFit/>
          </a:bodyPr>
          <a:lstStyle/>
          <a:p>
            <a:r>
              <a:rPr lang="en-US" b="1" dirty="0">
                <a:solidFill>
                  <a:srgbClr val="000000"/>
                </a:solidFill>
                <a:latin typeface="Inter"/>
              </a:rPr>
              <a:t>Evaluation of Predicted Data</a:t>
            </a:r>
          </a:p>
          <a:p>
            <a:r>
              <a:rPr lang="en-US" b="1" dirty="0">
                <a:solidFill>
                  <a:srgbClr val="000000"/>
                </a:solidFill>
                <a:latin typeface="Inter"/>
              </a:rPr>
              <a:t>IN[16]:</a:t>
            </a:r>
          </a:p>
        </p:txBody>
      </p:sp>
      <p:sp>
        <p:nvSpPr>
          <p:cNvPr id="3" name="Rectangle 2"/>
          <p:cNvSpPr/>
          <p:nvPr/>
        </p:nvSpPr>
        <p:spPr>
          <a:xfrm>
            <a:off x="1271452" y="1335538"/>
            <a:ext cx="6096000" cy="2806922"/>
          </a:xfrm>
          <a:prstGeom prst="rect">
            <a:avLst/>
          </a:prstGeom>
        </p:spPr>
        <p:txBody>
          <a:bodyPr>
            <a:spAutoFit/>
          </a:bodyPr>
          <a:lstStyle/>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figure</a:t>
            </a:r>
            <a:r>
              <a:rPr lang="en-US" altLang="en-US" dirty="0">
                <a:latin typeface="Roboto Mono"/>
              </a:rPr>
              <a:t>(</a:t>
            </a:r>
            <a:r>
              <a:rPr lang="en-US" altLang="en-US" dirty="0" err="1"/>
              <a:t>figsize</a:t>
            </a:r>
            <a:r>
              <a:rPr lang="en-US" altLang="en-US" dirty="0">
                <a:solidFill>
                  <a:srgbClr val="055BE0"/>
                </a:solidFill>
              </a:rPr>
              <a:t>=</a:t>
            </a:r>
            <a:r>
              <a:rPr lang="en-US" altLang="en-US" dirty="0">
                <a:latin typeface="Roboto Mono"/>
              </a:rPr>
              <a:t>(</a:t>
            </a:r>
            <a:r>
              <a:rPr lang="en-US" altLang="en-US" dirty="0">
                <a:solidFill>
                  <a:srgbClr val="666666"/>
                </a:solidFill>
                <a:latin typeface="Roboto Mono"/>
              </a:rPr>
              <a:t>12</a:t>
            </a:r>
            <a:r>
              <a:rPr lang="en-US" altLang="en-US" dirty="0">
                <a:latin typeface="Roboto Mono"/>
              </a:rPr>
              <a:t>,</a:t>
            </a:r>
            <a:r>
              <a:rPr lang="en-US" altLang="en-US" dirty="0">
                <a:solidFill>
                  <a:srgbClr val="666666"/>
                </a:solidFill>
                <a:latin typeface="Roboto Mono"/>
              </a:rPr>
              <a:t>6</a:t>
            </a:r>
            <a:r>
              <a:rPr lang="en-US" altLang="en-US" dirty="0">
                <a:latin typeface="Roboto Mono"/>
              </a:rPr>
              <a:t>)) </a:t>
            </a:r>
          </a:p>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plot</a:t>
            </a:r>
            <a:r>
              <a:rPr lang="en-US" altLang="en-US" dirty="0">
                <a:latin typeface="Roboto Mono"/>
              </a:rPr>
              <a:t>(</a:t>
            </a:r>
            <a:r>
              <a:rPr lang="en-US" altLang="en-US" dirty="0" err="1"/>
              <a:t>np</a:t>
            </a:r>
            <a:r>
              <a:rPr lang="en-US" altLang="en-US" dirty="0" err="1">
                <a:solidFill>
                  <a:srgbClr val="055BE0"/>
                </a:solidFill>
              </a:rPr>
              <a:t>.</a:t>
            </a:r>
            <a:r>
              <a:rPr lang="en-US" altLang="en-US" dirty="0" err="1"/>
              <a:t>arange</a:t>
            </a:r>
            <a:r>
              <a:rPr lang="en-US" altLang="en-US" dirty="0">
                <a:latin typeface="Roboto Mono"/>
              </a:rPr>
              <a:t>(</a:t>
            </a:r>
            <a:r>
              <a:rPr lang="en-US" altLang="en-US" dirty="0" err="1"/>
              <a:t>Y_test</a:t>
            </a:r>
            <a:r>
              <a:rPr lang="en-US" altLang="en-US" dirty="0">
                <a:latin typeface="Roboto Mono"/>
              </a:rPr>
              <a:t>)), </a:t>
            </a:r>
            <a:r>
              <a:rPr lang="en-US" altLang="en-US" dirty="0" err="1"/>
              <a:t>Y_test</a:t>
            </a:r>
            <a:r>
              <a:rPr lang="en-US" altLang="en-US" dirty="0">
                <a:latin typeface="Roboto Mono"/>
              </a:rPr>
              <a:t>, </a:t>
            </a:r>
            <a:r>
              <a:rPr lang="en-US" altLang="en-US" dirty="0"/>
              <a:t>label</a:t>
            </a:r>
            <a:r>
              <a:rPr lang="en-US" altLang="en-US" dirty="0">
                <a:solidFill>
                  <a:srgbClr val="055BE0"/>
                </a:solidFill>
              </a:rPr>
              <a:t>=</a:t>
            </a:r>
            <a:r>
              <a:rPr lang="en-US" altLang="en-US" dirty="0">
                <a:solidFill>
                  <a:srgbClr val="BB2323"/>
                </a:solidFill>
                <a:latin typeface="Roboto Mono"/>
              </a:rPr>
              <a:t>'Actual Trend'</a:t>
            </a:r>
            <a:r>
              <a:rPr lang="en-US" altLang="en-US" dirty="0">
                <a:latin typeface="Roboto Mono"/>
              </a:rPr>
              <a:t>)</a:t>
            </a:r>
          </a:p>
          <a:p>
            <a:pPr lvl="0" defTabSz="914400" eaLnBrk="0" fontAlgn="base" hangingPunct="0">
              <a:spcBef>
                <a:spcPct val="30000"/>
              </a:spcBef>
              <a:spcAft>
                <a:spcPct val="0"/>
              </a:spcAft>
            </a:pPr>
            <a:r>
              <a:rPr lang="en-US" altLang="en-US" dirty="0">
                <a:latin typeface="Roboto Mono"/>
              </a:rPr>
              <a:t> </a:t>
            </a:r>
            <a:r>
              <a:rPr lang="en-US" altLang="en-US" dirty="0" err="1"/>
              <a:t>plt</a:t>
            </a:r>
            <a:r>
              <a:rPr lang="en-US" altLang="en-US" dirty="0" err="1">
                <a:solidFill>
                  <a:srgbClr val="055BE0"/>
                </a:solidFill>
              </a:rPr>
              <a:t>.</a:t>
            </a:r>
            <a:r>
              <a:rPr lang="en-US" altLang="en-US" dirty="0" err="1"/>
              <a:t>plot</a:t>
            </a:r>
            <a:r>
              <a:rPr lang="en-US" altLang="en-US" dirty="0">
                <a:latin typeface="Roboto Mono"/>
              </a:rPr>
              <a:t>(</a:t>
            </a:r>
            <a:r>
              <a:rPr lang="en-US" altLang="en-US" dirty="0" err="1"/>
              <a:t>np</a:t>
            </a:r>
            <a:r>
              <a:rPr lang="en-US" altLang="en-US" dirty="0" err="1">
                <a:solidFill>
                  <a:srgbClr val="055BE0"/>
                </a:solidFill>
              </a:rPr>
              <a:t>.</a:t>
            </a:r>
            <a:r>
              <a:rPr lang="en-US" altLang="en-US" dirty="0" err="1"/>
              <a:t>arange</a:t>
            </a:r>
            <a:r>
              <a:rPr lang="en-US" altLang="en-US" dirty="0">
                <a:latin typeface="Roboto Mono"/>
              </a:rPr>
              <a:t>((</a:t>
            </a:r>
            <a:r>
              <a:rPr lang="en-US" altLang="en-US" dirty="0" err="1"/>
              <a:t>Y_test</a:t>
            </a:r>
            <a:r>
              <a:rPr lang="en-US" altLang="en-US" dirty="0">
                <a:latin typeface="Roboto Mono"/>
              </a:rPr>
              <a:t>)), </a:t>
            </a:r>
            <a:r>
              <a:rPr lang="en-US" altLang="en-US" dirty="0"/>
              <a:t>Prediction3</a:t>
            </a:r>
            <a:r>
              <a:rPr lang="en-US" altLang="en-US" dirty="0">
                <a:latin typeface="Roboto Mono"/>
              </a:rPr>
              <a:t>, </a:t>
            </a:r>
            <a:r>
              <a:rPr lang="en-US" altLang="en-US" dirty="0"/>
              <a:t>label</a:t>
            </a:r>
            <a:r>
              <a:rPr lang="en-US" altLang="en-US" dirty="0">
                <a:solidFill>
                  <a:srgbClr val="055BE0"/>
                </a:solidFill>
              </a:rPr>
              <a:t>=</a:t>
            </a:r>
            <a:r>
              <a:rPr lang="en-US" altLang="en-US" dirty="0">
                <a:solidFill>
                  <a:srgbClr val="BB2323"/>
                </a:solidFill>
                <a:latin typeface="Roboto Mono"/>
              </a:rPr>
              <a:t>'Predicted Trend'</a:t>
            </a:r>
            <a:r>
              <a:rPr lang="en-US" altLang="en-US" dirty="0">
                <a:latin typeface="Roboto Mono"/>
              </a:rPr>
              <a:t>)</a:t>
            </a:r>
          </a:p>
          <a:p>
            <a:pPr lvl="0" defTabSz="914400" eaLnBrk="0" fontAlgn="base" hangingPunct="0">
              <a:spcBef>
                <a:spcPct val="30000"/>
              </a:spcBef>
              <a:spcAft>
                <a:spcPct val="0"/>
              </a:spcAft>
            </a:pPr>
            <a:r>
              <a:rPr lang="en-US" altLang="en-US" dirty="0">
                <a:latin typeface="Roboto Mono"/>
              </a:rPr>
              <a:t> </a:t>
            </a:r>
            <a:r>
              <a:rPr lang="en-US" altLang="en-US" dirty="0" err="1"/>
              <a:t>plt</a:t>
            </a:r>
            <a:r>
              <a:rPr lang="en-US" altLang="en-US" dirty="0" err="1">
                <a:solidFill>
                  <a:srgbClr val="055BE0"/>
                </a:solidFill>
              </a:rPr>
              <a:t>.</a:t>
            </a:r>
            <a:r>
              <a:rPr lang="en-US" altLang="en-US" dirty="0" err="1"/>
              <a:t>xlabel</a:t>
            </a:r>
            <a:r>
              <a:rPr lang="en-US" altLang="en-US" dirty="0">
                <a:latin typeface="Roboto Mono"/>
              </a:rPr>
              <a:t>(</a:t>
            </a:r>
            <a:r>
              <a:rPr lang="en-US" altLang="en-US" dirty="0">
                <a:solidFill>
                  <a:srgbClr val="BB2323"/>
                </a:solidFill>
                <a:latin typeface="Roboto Mono"/>
              </a:rPr>
              <a:t>'Data'</a:t>
            </a:r>
            <a:r>
              <a:rPr lang="en-US" altLang="en-US" dirty="0">
                <a:latin typeface="Roboto Mono"/>
              </a:rPr>
              <a:t>) </a:t>
            </a:r>
          </a:p>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ylabel</a:t>
            </a:r>
            <a:r>
              <a:rPr lang="en-US" altLang="en-US" dirty="0">
                <a:latin typeface="Roboto Mono"/>
              </a:rPr>
              <a:t>(</a:t>
            </a:r>
            <a:r>
              <a:rPr lang="en-US" altLang="en-US" dirty="0">
                <a:solidFill>
                  <a:srgbClr val="BB2323"/>
                </a:solidFill>
                <a:latin typeface="Roboto Mono"/>
              </a:rPr>
              <a:t>'Trend'</a:t>
            </a:r>
            <a:r>
              <a:rPr lang="en-US" altLang="en-US" dirty="0">
                <a:latin typeface="Roboto Mono"/>
              </a:rPr>
              <a:t>) </a:t>
            </a:r>
          </a:p>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legend</a:t>
            </a:r>
            <a:r>
              <a:rPr lang="en-US" altLang="en-US" dirty="0">
                <a:latin typeface="Roboto Mono"/>
              </a:rPr>
              <a:t>()</a:t>
            </a:r>
          </a:p>
          <a:p>
            <a:pPr lvl="0" defTabSz="914400" eaLnBrk="0" fontAlgn="base" hangingPunct="0">
              <a:spcBef>
                <a:spcPct val="30000"/>
              </a:spcBef>
              <a:spcAft>
                <a:spcPct val="0"/>
              </a:spcAft>
            </a:pPr>
            <a:r>
              <a:rPr lang="en-US" altLang="en-US" dirty="0">
                <a:latin typeface="Roboto Mono"/>
              </a:rPr>
              <a:t> </a:t>
            </a:r>
            <a:r>
              <a:rPr lang="en-US" altLang="en-US" dirty="0" err="1"/>
              <a:t>plt</a:t>
            </a:r>
            <a:r>
              <a:rPr lang="en-US" altLang="en-US" dirty="0" err="1">
                <a:solidFill>
                  <a:srgbClr val="055BE0"/>
                </a:solidFill>
              </a:rPr>
              <a:t>.</a:t>
            </a:r>
            <a:r>
              <a:rPr lang="en-US" altLang="en-US" dirty="0" err="1"/>
              <a:t>title</a:t>
            </a:r>
            <a:r>
              <a:rPr lang="en-US" altLang="en-US" dirty="0">
                <a:latin typeface="Roboto Mono"/>
              </a:rPr>
              <a:t>(</a:t>
            </a:r>
            <a:r>
              <a:rPr lang="en-US" altLang="en-US" dirty="0">
                <a:solidFill>
                  <a:srgbClr val="BB2323"/>
                </a:solidFill>
                <a:latin typeface="Roboto Mono"/>
              </a:rPr>
              <a:t>'Actual vs Predicted'</a:t>
            </a:r>
            <a:r>
              <a:rPr lang="en-US" altLang="en-US" dirty="0">
                <a:latin typeface="Roboto Mono"/>
              </a:rPr>
              <a:t>)</a:t>
            </a:r>
            <a:r>
              <a:rPr lang="en-US" altLang="en-US" dirty="0"/>
              <a:t> </a:t>
            </a:r>
          </a:p>
        </p:txBody>
      </p:sp>
      <p:sp>
        <p:nvSpPr>
          <p:cNvPr id="4" name="Rectangle 3"/>
          <p:cNvSpPr/>
          <p:nvPr/>
        </p:nvSpPr>
        <p:spPr>
          <a:xfrm>
            <a:off x="1271452" y="4242304"/>
            <a:ext cx="6096000" cy="646331"/>
          </a:xfrm>
          <a:prstGeom prst="rect">
            <a:avLst/>
          </a:prstGeom>
        </p:spPr>
        <p:txBody>
          <a:bodyPr>
            <a:spAutoFit/>
          </a:bodyPr>
          <a:lstStyle/>
          <a:p>
            <a:pPr lvl="0" defTabSz="914400" eaLnBrk="0" fontAlgn="base" hangingPunct="0">
              <a:spcBef>
                <a:spcPct val="0"/>
              </a:spcBef>
              <a:spcAft>
                <a:spcPct val="0"/>
              </a:spcAft>
            </a:pPr>
            <a:r>
              <a:rPr lang="en-US" altLang="en-US" b="1" dirty="0">
                <a:solidFill>
                  <a:srgbClr val="3C4043"/>
                </a:solidFill>
                <a:latin typeface="Roboto Mono"/>
              </a:rPr>
              <a:t>OUT[16]:</a:t>
            </a:r>
          </a:p>
          <a:p>
            <a:pPr lvl="0" defTabSz="914400" eaLnBrk="0" fontAlgn="base" hangingPunct="0">
              <a:spcBef>
                <a:spcPct val="0"/>
              </a:spcBef>
              <a:spcAft>
                <a:spcPct val="0"/>
              </a:spcAft>
            </a:pPr>
            <a:r>
              <a:rPr lang="en-US" altLang="en-US" dirty="0">
                <a:solidFill>
                  <a:srgbClr val="3C4043"/>
                </a:solidFill>
                <a:latin typeface="Roboto Mono"/>
              </a:rPr>
              <a:t>Text(0.5, 1.0, 'Actual vs Predicted')</a:t>
            </a:r>
            <a:r>
              <a:rPr lang="en-US" altLang="en-US" dirty="0"/>
              <a:t> </a:t>
            </a:r>
            <a:endParaRPr lang="en-US" altLang="en-US" dirty="0">
              <a:latin typeface="Arial" panose="020B0604020202020204" pitchFamily="34" charset="0"/>
            </a:endParaRPr>
          </a:p>
        </p:txBody>
      </p:sp>
      <p:pic>
        <p:nvPicPr>
          <p:cNvPr id="5" name="Picture 4"/>
          <p:cNvPicPr>
            <a:picLocks noChangeAspect="1"/>
          </p:cNvPicPr>
          <p:nvPr/>
        </p:nvPicPr>
        <p:blipFill>
          <a:blip r:embed="rId2"/>
          <a:stretch>
            <a:fillRect/>
          </a:stretch>
        </p:blipFill>
        <p:spPr>
          <a:xfrm>
            <a:off x="1153886" y="4888635"/>
            <a:ext cx="9254530" cy="1949619"/>
          </a:xfrm>
          <a:prstGeom prst="rect">
            <a:avLst/>
          </a:prstGeom>
        </p:spPr>
      </p:pic>
    </p:spTree>
    <p:extLst>
      <p:ext uri="{BB962C8B-B14F-4D97-AF65-F5344CB8AC3E}">
        <p14:creationId xmlns:p14="http://schemas.microsoft.com/office/powerpoint/2010/main" val="18741151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97577" y="597766"/>
            <a:ext cx="6096000" cy="646331"/>
          </a:xfrm>
          <a:prstGeom prst="rect">
            <a:avLst/>
          </a:prstGeom>
        </p:spPr>
        <p:txBody>
          <a:bodyPr>
            <a:spAutoFit/>
          </a:bodyPr>
          <a:lstStyle/>
          <a:p>
            <a:pPr lvl="0" defTabSz="914400" eaLnBrk="0" fontAlgn="base" hangingPunct="0">
              <a:spcBef>
                <a:spcPct val="0"/>
              </a:spcBef>
              <a:spcAft>
                <a:spcPct val="0"/>
              </a:spcAft>
            </a:pPr>
            <a:r>
              <a:rPr lang="en-US" altLang="en-US" b="1" dirty="0"/>
              <a:t>IN[17]:</a:t>
            </a:r>
            <a:r>
              <a:rPr lang="en-US" altLang="en-US" dirty="0"/>
              <a:t/>
            </a:r>
            <a:br>
              <a:rPr lang="en-US" altLang="en-US" dirty="0"/>
            </a:br>
            <a:r>
              <a:rPr lang="en-US" altLang="en-US" dirty="0" err="1"/>
              <a:t>sns</a:t>
            </a:r>
            <a:r>
              <a:rPr lang="en-US" altLang="en-US" dirty="0" err="1">
                <a:solidFill>
                  <a:srgbClr val="055BE0"/>
                </a:solidFill>
              </a:rPr>
              <a:t>.</a:t>
            </a:r>
            <a:r>
              <a:rPr lang="en-US" altLang="en-US" dirty="0" err="1"/>
              <a:t>histplot</a:t>
            </a:r>
            <a:r>
              <a:rPr lang="en-US" altLang="en-US" dirty="0">
                <a:latin typeface="Roboto Mono"/>
              </a:rPr>
              <a:t>((</a:t>
            </a:r>
            <a:r>
              <a:rPr lang="en-US" altLang="en-US" dirty="0"/>
              <a:t>Y_test</a:t>
            </a:r>
            <a:r>
              <a:rPr lang="en-US" altLang="en-US" dirty="0">
                <a:solidFill>
                  <a:srgbClr val="055BE0"/>
                </a:solidFill>
              </a:rPr>
              <a:t>-</a:t>
            </a:r>
            <a:r>
              <a:rPr lang="en-US" altLang="en-US" dirty="0"/>
              <a:t>Prediction3</a:t>
            </a:r>
            <a:r>
              <a:rPr lang="en-US" altLang="en-US" dirty="0">
                <a:latin typeface="Roboto Mono"/>
              </a:rPr>
              <a:t>), </a:t>
            </a:r>
            <a:r>
              <a:rPr lang="en-US" altLang="en-US" dirty="0"/>
              <a:t>bins</a:t>
            </a:r>
            <a:r>
              <a:rPr lang="en-US" altLang="en-US" dirty="0">
                <a:solidFill>
                  <a:srgbClr val="055BE0"/>
                </a:solidFill>
              </a:rPr>
              <a:t>=</a:t>
            </a:r>
            <a:r>
              <a:rPr lang="en-US" altLang="en-US" dirty="0">
                <a:solidFill>
                  <a:srgbClr val="666666"/>
                </a:solidFill>
                <a:latin typeface="Roboto Mono"/>
              </a:rPr>
              <a:t>50</a:t>
            </a:r>
            <a:r>
              <a:rPr lang="en-US" altLang="en-US" dirty="0">
                <a:latin typeface="Roboto Mono"/>
              </a:rPr>
              <a:t>)</a:t>
            </a:r>
            <a:r>
              <a:rPr lang="en-US" altLang="en-US" dirty="0"/>
              <a:t> </a:t>
            </a:r>
          </a:p>
        </p:txBody>
      </p:sp>
      <p:sp>
        <p:nvSpPr>
          <p:cNvPr id="3" name="Rectangle 2"/>
          <p:cNvSpPr/>
          <p:nvPr/>
        </p:nvSpPr>
        <p:spPr>
          <a:xfrm>
            <a:off x="1297577" y="1244097"/>
            <a:ext cx="6096000" cy="646331"/>
          </a:xfrm>
          <a:prstGeom prst="rect">
            <a:avLst/>
          </a:prstGeom>
        </p:spPr>
        <p:txBody>
          <a:bodyPr>
            <a:spAutoFit/>
          </a:bodyPr>
          <a:lstStyle/>
          <a:p>
            <a:pPr lvl="0" defTabSz="914400" eaLnBrk="0" fontAlgn="base" hangingPunct="0">
              <a:spcBef>
                <a:spcPct val="0"/>
              </a:spcBef>
              <a:spcAft>
                <a:spcPct val="0"/>
              </a:spcAft>
            </a:pPr>
            <a:r>
              <a:rPr lang="en-US" altLang="en-US" b="1" dirty="0"/>
              <a:t>OUT[17]:</a:t>
            </a:r>
          </a:p>
          <a:p>
            <a:pPr lvl="0" defTabSz="914400" eaLnBrk="0" fontAlgn="base" hangingPunct="0">
              <a:spcBef>
                <a:spcPct val="0"/>
              </a:spcBef>
              <a:spcAft>
                <a:spcPct val="0"/>
              </a:spcAft>
            </a:pPr>
            <a:r>
              <a:rPr lang="en-US" altLang="en-US" dirty="0" err="1"/>
              <a:t>sns</a:t>
            </a:r>
            <a:r>
              <a:rPr lang="en-US" altLang="en-US" dirty="0" err="1">
                <a:solidFill>
                  <a:srgbClr val="055BE0"/>
                </a:solidFill>
              </a:rPr>
              <a:t>.</a:t>
            </a:r>
            <a:r>
              <a:rPr lang="en-US" altLang="en-US" dirty="0" err="1"/>
              <a:t>histplot</a:t>
            </a:r>
            <a:r>
              <a:rPr lang="en-US" altLang="en-US" dirty="0">
                <a:latin typeface="Roboto Mono"/>
              </a:rPr>
              <a:t>((</a:t>
            </a:r>
            <a:r>
              <a:rPr lang="en-US" altLang="en-US" dirty="0"/>
              <a:t>Y_test</a:t>
            </a:r>
            <a:r>
              <a:rPr lang="en-US" altLang="en-US" dirty="0">
                <a:solidFill>
                  <a:srgbClr val="055BE0"/>
                </a:solidFill>
              </a:rPr>
              <a:t>-</a:t>
            </a:r>
            <a:r>
              <a:rPr lang="en-US" altLang="en-US" dirty="0"/>
              <a:t>Prediction3</a:t>
            </a:r>
            <a:r>
              <a:rPr lang="en-US" altLang="en-US" dirty="0">
                <a:latin typeface="Roboto Mono"/>
              </a:rPr>
              <a:t>), </a:t>
            </a:r>
            <a:r>
              <a:rPr lang="en-US" altLang="en-US" dirty="0"/>
              <a:t>bins</a:t>
            </a:r>
            <a:r>
              <a:rPr lang="en-US" altLang="en-US" dirty="0">
                <a:solidFill>
                  <a:srgbClr val="055BE0"/>
                </a:solidFill>
              </a:rPr>
              <a:t>=</a:t>
            </a:r>
            <a:r>
              <a:rPr lang="en-US" altLang="en-US" dirty="0">
                <a:solidFill>
                  <a:srgbClr val="666666"/>
                </a:solidFill>
                <a:latin typeface="Roboto Mono"/>
              </a:rPr>
              <a:t>50</a:t>
            </a:r>
            <a:r>
              <a:rPr lang="en-US" altLang="en-US" dirty="0">
                <a:latin typeface="Roboto Mono"/>
              </a:rPr>
              <a:t>)</a:t>
            </a:r>
            <a:r>
              <a:rPr lang="en-US" altLang="en-US" dirty="0"/>
              <a:t> </a:t>
            </a:r>
          </a:p>
        </p:txBody>
      </p:sp>
      <p:pic>
        <p:nvPicPr>
          <p:cNvPr id="4" name="Picture 3"/>
          <p:cNvPicPr>
            <a:picLocks noChangeAspect="1"/>
          </p:cNvPicPr>
          <p:nvPr/>
        </p:nvPicPr>
        <p:blipFill>
          <a:blip r:embed="rId2"/>
          <a:stretch>
            <a:fillRect/>
          </a:stretch>
        </p:blipFill>
        <p:spPr>
          <a:xfrm>
            <a:off x="1193075" y="1890428"/>
            <a:ext cx="9236241" cy="1968470"/>
          </a:xfrm>
          <a:prstGeom prst="rect">
            <a:avLst/>
          </a:prstGeom>
        </p:spPr>
      </p:pic>
      <p:sp>
        <p:nvSpPr>
          <p:cNvPr id="5" name="Rectangle 4"/>
          <p:cNvSpPr/>
          <p:nvPr/>
        </p:nvSpPr>
        <p:spPr>
          <a:xfrm>
            <a:off x="1297577" y="3976159"/>
            <a:ext cx="4007515" cy="369332"/>
          </a:xfrm>
          <a:prstGeom prst="rect">
            <a:avLst/>
          </a:prstGeom>
        </p:spPr>
        <p:txBody>
          <a:bodyPr wrap="square">
            <a:spAutoFit/>
          </a:bodyPr>
          <a:lstStyle/>
          <a:p>
            <a:r>
              <a:rPr lang="en-US" b="1" dirty="0"/>
              <a:t>In[18]:</a:t>
            </a:r>
          </a:p>
        </p:txBody>
      </p:sp>
      <p:sp>
        <p:nvSpPr>
          <p:cNvPr id="6" name="Rectangle 5"/>
          <p:cNvSpPr/>
          <p:nvPr/>
        </p:nvSpPr>
        <p:spPr>
          <a:xfrm>
            <a:off x="1872343" y="4462752"/>
            <a:ext cx="6096000" cy="2169825"/>
          </a:xfrm>
          <a:prstGeom prst="rect">
            <a:avLst/>
          </a:prstGeom>
        </p:spPr>
        <p:txBody>
          <a:bodyPr>
            <a:spAutoFit/>
          </a:bodyPr>
          <a:lstStyle/>
          <a:p>
            <a:pPr lvl="0" defTabSz="914400" eaLnBrk="0" fontAlgn="base" hangingPunct="0">
              <a:spcBef>
                <a:spcPct val="30000"/>
              </a:spcBef>
              <a:spcAft>
                <a:spcPct val="0"/>
              </a:spcAft>
            </a:pPr>
            <a:r>
              <a:rPr lang="en-US" altLang="en-US" dirty="0">
                <a:latin typeface="Roboto Mono"/>
              </a:rPr>
              <a:t>print(</a:t>
            </a:r>
            <a:r>
              <a:rPr lang="en-US" altLang="en-US" dirty="0"/>
              <a:t>r2_score</a:t>
            </a:r>
            <a:r>
              <a:rPr lang="en-US" altLang="en-US" dirty="0">
                <a:latin typeface="Roboto Mono"/>
              </a:rPr>
              <a:t>(</a:t>
            </a:r>
            <a:r>
              <a:rPr lang="en-US" altLang="en-US" dirty="0" err="1"/>
              <a:t>Y_test</a:t>
            </a:r>
            <a:r>
              <a:rPr lang="en-US" altLang="en-US" dirty="0">
                <a:latin typeface="Roboto Mono"/>
              </a:rPr>
              <a:t>, </a:t>
            </a:r>
            <a:r>
              <a:rPr lang="en-US" altLang="en-US" dirty="0"/>
              <a:t>Prediction2</a:t>
            </a:r>
            <a:r>
              <a:rPr lang="en-US" altLang="en-US" dirty="0">
                <a:latin typeface="Roboto Mono"/>
              </a:rPr>
              <a:t>)) </a:t>
            </a:r>
            <a:endParaRPr lang="en-US" altLang="en-US" dirty="0">
              <a:solidFill>
                <a:srgbClr val="008000"/>
              </a:solidFill>
            </a:endParaRPr>
          </a:p>
          <a:p>
            <a:pPr lvl="0" defTabSz="914400" eaLnBrk="0" fontAlgn="base" hangingPunct="0">
              <a:spcBef>
                <a:spcPct val="30000"/>
              </a:spcBef>
              <a:spcAft>
                <a:spcPct val="0"/>
              </a:spcAft>
            </a:pPr>
            <a:r>
              <a:rPr lang="en-US" altLang="en-US" dirty="0">
                <a:latin typeface="Roboto Mono"/>
              </a:rPr>
              <a:t>print(</a:t>
            </a:r>
            <a:r>
              <a:rPr lang="en-US" altLang="en-US" dirty="0" err="1"/>
              <a:t>mean_absolute_error</a:t>
            </a:r>
            <a:r>
              <a:rPr lang="en-US" altLang="en-US" dirty="0">
                <a:latin typeface="Roboto Mono"/>
              </a:rPr>
              <a:t>(</a:t>
            </a:r>
            <a:r>
              <a:rPr lang="en-US" altLang="en-US" dirty="0" err="1"/>
              <a:t>Y_test</a:t>
            </a:r>
            <a:r>
              <a:rPr lang="en-US" altLang="en-US" dirty="0">
                <a:latin typeface="Roboto Mono"/>
              </a:rPr>
              <a:t>, </a:t>
            </a:r>
            <a:r>
              <a:rPr lang="en-US" altLang="en-US" dirty="0"/>
              <a:t>Prediction2</a:t>
            </a:r>
            <a:r>
              <a:rPr lang="en-US" altLang="en-US" dirty="0">
                <a:latin typeface="Roboto Mono"/>
              </a:rPr>
              <a:t>)) </a:t>
            </a:r>
            <a:endParaRPr lang="en-US" altLang="en-US" dirty="0">
              <a:solidFill>
                <a:srgbClr val="008000"/>
              </a:solidFill>
            </a:endParaRPr>
          </a:p>
          <a:p>
            <a:pPr lvl="0" defTabSz="914400" eaLnBrk="0" fontAlgn="base" hangingPunct="0">
              <a:spcBef>
                <a:spcPct val="30000"/>
              </a:spcBef>
              <a:spcAft>
                <a:spcPct val="0"/>
              </a:spcAft>
            </a:pPr>
            <a:r>
              <a:rPr lang="en-US" altLang="en-US" dirty="0">
                <a:latin typeface="Roboto Mono"/>
              </a:rPr>
              <a:t>print(</a:t>
            </a:r>
            <a:r>
              <a:rPr lang="en-US" altLang="en-US" dirty="0" err="1"/>
              <a:t>mean_squared_error</a:t>
            </a:r>
            <a:r>
              <a:rPr lang="en-US" altLang="en-US" dirty="0">
                <a:latin typeface="Roboto Mono"/>
              </a:rPr>
              <a:t>(</a:t>
            </a:r>
            <a:r>
              <a:rPr lang="en-US" altLang="en-US" dirty="0" err="1"/>
              <a:t>Y_test</a:t>
            </a:r>
            <a:r>
              <a:rPr lang="en-US" altLang="en-US" dirty="0">
                <a:latin typeface="Roboto Mono"/>
              </a:rPr>
              <a:t>, </a:t>
            </a:r>
            <a:r>
              <a:rPr lang="en-US" altLang="en-US" dirty="0"/>
              <a:t>Prediction2</a:t>
            </a:r>
            <a:r>
              <a:rPr lang="en-US" altLang="en-US" dirty="0">
                <a:latin typeface="Roboto Mono"/>
              </a:rPr>
              <a:t>)) </a:t>
            </a:r>
            <a:endParaRPr lang="en-US" altLang="en-US" dirty="0"/>
          </a:p>
          <a:p>
            <a:pPr lvl="0" defTabSz="914400" eaLnBrk="0" fontAlgn="base" hangingPunct="0">
              <a:spcBef>
                <a:spcPct val="30000"/>
              </a:spcBef>
              <a:spcAft>
                <a:spcPct val="0"/>
              </a:spcAft>
            </a:pPr>
            <a:r>
              <a:rPr lang="en-US" altLang="en-US" dirty="0">
                <a:solidFill>
                  <a:srgbClr val="3C4043"/>
                </a:solidFill>
                <a:latin typeface="Roboto Mono"/>
              </a:rPr>
              <a:t>-0.0006222175925689744 </a:t>
            </a:r>
          </a:p>
          <a:p>
            <a:pPr lvl="0" defTabSz="914400" eaLnBrk="0" fontAlgn="base" hangingPunct="0">
              <a:spcBef>
                <a:spcPct val="30000"/>
              </a:spcBef>
              <a:spcAft>
                <a:spcPct val="0"/>
              </a:spcAft>
            </a:pPr>
            <a:r>
              <a:rPr lang="en-US" altLang="en-US" dirty="0">
                <a:solidFill>
                  <a:srgbClr val="3C4043"/>
                </a:solidFill>
                <a:latin typeface="Roboto Mono"/>
              </a:rPr>
              <a:t>286137.81086908665 </a:t>
            </a:r>
          </a:p>
          <a:p>
            <a:pPr lvl="0" defTabSz="914400" eaLnBrk="0" fontAlgn="base" hangingPunct="0">
              <a:spcBef>
                <a:spcPct val="30000"/>
              </a:spcBef>
              <a:spcAft>
                <a:spcPct val="0"/>
              </a:spcAft>
            </a:pPr>
            <a:r>
              <a:rPr lang="en-US" altLang="en-US" dirty="0">
                <a:solidFill>
                  <a:srgbClr val="3C4043"/>
                </a:solidFill>
                <a:latin typeface="Roboto Mono"/>
              </a:rPr>
              <a:t>128209033251.4034</a:t>
            </a:r>
            <a:endParaRPr lang="en-US" altLang="en-US" dirty="0"/>
          </a:p>
        </p:txBody>
      </p:sp>
    </p:spTree>
    <p:extLst>
      <p:ext uri="{BB962C8B-B14F-4D97-AF65-F5344CB8AC3E}">
        <p14:creationId xmlns:p14="http://schemas.microsoft.com/office/powerpoint/2010/main" val="8093345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0" y="74236"/>
            <a:ext cx="6096000" cy="6709529"/>
          </a:xfrm>
          <a:prstGeom prst="rect">
            <a:avLst/>
          </a:prstGeom>
        </p:spPr>
        <p:txBody>
          <a:bodyPr>
            <a:spAutoFit/>
          </a:bodyPr>
          <a:lstStyle/>
          <a:p>
            <a:r>
              <a:rPr lang="en-US" sz="2800" b="1" u="sng" dirty="0"/>
              <a:t>Necessary  Steps to Follow:</a:t>
            </a:r>
          </a:p>
          <a:p>
            <a:r>
              <a:rPr lang="en-US" sz="2000" b="1" dirty="0"/>
              <a:t>1)Import Necessary Libraries</a:t>
            </a:r>
          </a:p>
          <a:p>
            <a:r>
              <a:rPr lang="en-US" dirty="0"/>
              <a:t>                 Start by importing the necessary libraries</a:t>
            </a:r>
          </a:p>
          <a:p>
            <a:r>
              <a:rPr lang="en-US" dirty="0"/>
              <a:t>import pandas as </a:t>
            </a:r>
            <a:r>
              <a:rPr lang="en-US" dirty="0" err="1"/>
              <a:t>pd</a:t>
            </a:r>
            <a:r>
              <a:rPr lang="en-US" dirty="0"/>
              <a:t>  </a:t>
            </a:r>
          </a:p>
          <a:p>
            <a:r>
              <a:rPr lang="en-US" dirty="0"/>
              <a:t>import </a:t>
            </a:r>
            <a:r>
              <a:rPr lang="en-US" dirty="0" err="1"/>
              <a:t>numpy</a:t>
            </a:r>
            <a:r>
              <a:rPr lang="en-US" dirty="0"/>
              <a:t> as np</a:t>
            </a:r>
          </a:p>
          <a:p>
            <a:r>
              <a:rPr lang="en-US" dirty="0"/>
              <a:t>from </a:t>
            </a:r>
            <a:r>
              <a:rPr lang="en-US" dirty="0" err="1"/>
              <a:t>sklearn.model_selection</a:t>
            </a:r>
            <a:r>
              <a:rPr lang="en-US" dirty="0"/>
              <a:t> import </a:t>
            </a:r>
            <a:r>
              <a:rPr lang="en-US" dirty="0" err="1"/>
              <a:t>train_test_split</a:t>
            </a:r>
            <a:endParaRPr lang="en-US" dirty="0"/>
          </a:p>
          <a:p>
            <a:r>
              <a:rPr lang="en-US" dirty="0"/>
              <a:t> from </a:t>
            </a:r>
            <a:r>
              <a:rPr lang="en-US" dirty="0" err="1"/>
              <a:t>sklearn.preprocessing</a:t>
            </a:r>
            <a:r>
              <a:rPr lang="en-US" dirty="0"/>
              <a:t> import </a:t>
            </a:r>
            <a:r>
              <a:rPr lang="en-US" dirty="0" err="1"/>
              <a:t>StandardScaler</a:t>
            </a:r>
            <a:endParaRPr lang="en-US" dirty="0"/>
          </a:p>
          <a:p>
            <a:endParaRPr lang="en-US" dirty="0"/>
          </a:p>
          <a:p>
            <a:r>
              <a:rPr lang="en-US" dirty="0"/>
              <a:t>   </a:t>
            </a:r>
            <a:r>
              <a:rPr lang="en-US" sz="2000" b="1" dirty="0"/>
              <a:t>2)Load the Dataset</a:t>
            </a:r>
          </a:p>
          <a:p>
            <a:r>
              <a:rPr lang="en-US" dirty="0"/>
              <a:t>                  Load your dataset into a Pandas </a:t>
            </a:r>
            <a:r>
              <a:rPr lang="en-US" dirty="0" err="1"/>
              <a:t>DataFrame.You</a:t>
            </a:r>
            <a:r>
              <a:rPr lang="en-US" dirty="0"/>
              <a:t> can typically find house price datasets in CSV </a:t>
            </a:r>
            <a:r>
              <a:rPr lang="en-US" dirty="0" err="1"/>
              <a:t>format,but</a:t>
            </a:r>
            <a:r>
              <a:rPr lang="en-US" dirty="0"/>
              <a:t> you can adapt this code to other formats as needed.</a:t>
            </a:r>
          </a:p>
          <a:p>
            <a:r>
              <a:rPr lang="en-US" dirty="0"/>
              <a:t>Program:</a:t>
            </a:r>
          </a:p>
          <a:p>
            <a:r>
              <a:rPr lang="en-US" dirty="0" err="1"/>
              <a:t>df</a:t>
            </a:r>
            <a:r>
              <a:rPr lang="en-US" dirty="0"/>
              <a:t>=</a:t>
            </a:r>
            <a:r>
              <a:rPr lang="en-US" dirty="0" err="1"/>
              <a:t>pd.read_csv</a:t>
            </a:r>
            <a:r>
              <a:rPr lang="en-US" dirty="0"/>
              <a:t>(‘E:\USA_Housing.csv’)</a:t>
            </a:r>
          </a:p>
          <a:p>
            <a:r>
              <a:rPr lang="en-US" dirty="0" err="1"/>
              <a:t>pd.read</a:t>
            </a:r>
            <a:r>
              <a:rPr lang="en-US" dirty="0"/>
              <a:t>()</a:t>
            </a:r>
          </a:p>
          <a:p>
            <a:endParaRPr lang="en-US" dirty="0"/>
          </a:p>
          <a:p>
            <a:r>
              <a:rPr lang="en-US" sz="2000" b="1" dirty="0"/>
              <a:t>3)Exploratory Data Analysis(EDA):</a:t>
            </a:r>
          </a:p>
          <a:p>
            <a:r>
              <a:rPr lang="en-US" dirty="0"/>
              <a:t>                     Perform EDA to understand your data </a:t>
            </a:r>
            <a:r>
              <a:rPr lang="en-US" dirty="0" err="1"/>
              <a:t>better.This</a:t>
            </a:r>
            <a:r>
              <a:rPr lang="en-US" dirty="0"/>
              <a:t> includes checking for missing </a:t>
            </a:r>
            <a:r>
              <a:rPr lang="en-US" dirty="0" err="1"/>
              <a:t>values,exploring</a:t>
            </a:r>
            <a:r>
              <a:rPr lang="en-US" dirty="0"/>
              <a:t> the data’s </a:t>
            </a:r>
            <a:r>
              <a:rPr lang="en-US" dirty="0" err="1"/>
              <a:t>statistics,and</a:t>
            </a:r>
            <a:r>
              <a:rPr lang="en-US" dirty="0"/>
              <a:t> visualizing it to identify patterns.</a:t>
            </a:r>
          </a:p>
          <a:p>
            <a:r>
              <a:rPr lang="en-US" dirty="0"/>
              <a:t>Program:</a:t>
            </a:r>
          </a:p>
          <a:p>
            <a:r>
              <a:rPr lang="en-US" dirty="0"/>
              <a:t>#Check for missing values</a:t>
            </a:r>
          </a:p>
          <a:p>
            <a:r>
              <a:rPr lang="en-US" dirty="0"/>
              <a:t>Print(</a:t>
            </a:r>
            <a:r>
              <a:rPr lang="en-US" dirty="0" err="1"/>
              <a:t>df.isnull</a:t>
            </a:r>
            <a:r>
              <a:rPr lang="en-US" dirty="0"/>
              <a:t>().sum())</a:t>
            </a:r>
          </a:p>
        </p:txBody>
      </p:sp>
    </p:spTree>
    <p:extLst>
      <p:ext uri="{BB962C8B-B14F-4D97-AF65-F5344CB8AC3E}">
        <p14:creationId xmlns:p14="http://schemas.microsoft.com/office/powerpoint/2010/main" val="39661557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0" y="305068"/>
            <a:ext cx="6096000" cy="6247864"/>
          </a:xfrm>
          <a:prstGeom prst="rect">
            <a:avLst/>
          </a:prstGeom>
        </p:spPr>
        <p:txBody>
          <a:bodyPr>
            <a:spAutoFit/>
          </a:bodyPr>
          <a:lstStyle/>
          <a:p>
            <a:r>
              <a:rPr lang="en-US" dirty="0"/>
              <a:t>#Explore statistics</a:t>
            </a:r>
          </a:p>
          <a:p>
            <a:r>
              <a:rPr lang="en-US" dirty="0"/>
              <a:t>Print(</a:t>
            </a:r>
            <a:r>
              <a:rPr lang="en-US" dirty="0" err="1"/>
              <a:t>df.describe</a:t>
            </a:r>
            <a:r>
              <a:rPr lang="en-US" dirty="0"/>
              <a:t>())</a:t>
            </a:r>
          </a:p>
          <a:p>
            <a:r>
              <a:rPr lang="en-US" dirty="0"/>
              <a:t>#Visualize the data(e.g.,</a:t>
            </a:r>
            <a:r>
              <a:rPr lang="en-US" dirty="0" err="1"/>
              <a:t>histograms,scatter</a:t>
            </a:r>
            <a:r>
              <a:rPr lang="en-US" dirty="0"/>
              <a:t> </a:t>
            </a:r>
            <a:r>
              <a:rPr lang="en-US" dirty="0" err="1"/>
              <a:t>plots,etc</a:t>
            </a:r>
            <a:r>
              <a:rPr lang="en-US" dirty="0"/>
              <a:t>.)</a:t>
            </a:r>
          </a:p>
          <a:p>
            <a:endParaRPr lang="en-US" dirty="0"/>
          </a:p>
          <a:p>
            <a:r>
              <a:rPr lang="en-US" sz="2000" b="1" dirty="0"/>
              <a:t>4)Feature Engineering:</a:t>
            </a:r>
          </a:p>
          <a:p>
            <a:r>
              <a:rPr lang="en-US" dirty="0"/>
              <a:t>                    Depending on your </a:t>
            </a:r>
            <a:r>
              <a:rPr lang="en-US" dirty="0" err="1"/>
              <a:t>dataset,you</a:t>
            </a:r>
            <a:r>
              <a:rPr lang="en-US" dirty="0"/>
              <a:t> may need to crate new features or transform existing </a:t>
            </a:r>
            <a:r>
              <a:rPr lang="en-US" dirty="0" err="1"/>
              <a:t>ones.This</a:t>
            </a:r>
            <a:r>
              <a:rPr lang="en-US" dirty="0"/>
              <a:t> can involve one-hot encoding categorical </a:t>
            </a:r>
            <a:r>
              <a:rPr lang="en-US" dirty="0" err="1"/>
              <a:t>variables,handling</a:t>
            </a:r>
            <a:r>
              <a:rPr lang="en-US" dirty="0"/>
              <a:t> date/time </a:t>
            </a:r>
            <a:r>
              <a:rPr lang="en-US" dirty="0" err="1"/>
              <a:t>data,or</a:t>
            </a:r>
            <a:r>
              <a:rPr lang="en-US" dirty="0"/>
              <a:t> scaling numerical features.</a:t>
            </a:r>
          </a:p>
          <a:p>
            <a:r>
              <a:rPr lang="en-US" b="1" dirty="0"/>
              <a:t>Program:</a:t>
            </a:r>
          </a:p>
          <a:p>
            <a:r>
              <a:rPr lang="en-US" dirty="0"/>
              <a:t>#</a:t>
            </a:r>
            <a:r>
              <a:rPr lang="en-US" dirty="0" err="1"/>
              <a:t>Example:One-hot</a:t>
            </a:r>
            <a:r>
              <a:rPr lang="en-US" dirty="0"/>
              <a:t> encoding for categorical variables</a:t>
            </a:r>
          </a:p>
          <a:p>
            <a:r>
              <a:rPr lang="en-US" dirty="0" err="1"/>
              <a:t>df</a:t>
            </a:r>
            <a:r>
              <a:rPr lang="en-US" dirty="0"/>
              <a:t>=</a:t>
            </a:r>
            <a:r>
              <a:rPr lang="en-US" dirty="0" err="1"/>
              <a:t>pd.get_dummies</a:t>
            </a:r>
            <a:r>
              <a:rPr lang="en-US" dirty="0"/>
              <a:t>(</a:t>
            </a:r>
            <a:r>
              <a:rPr lang="en-US" dirty="0" err="1"/>
              <a:t>df,columns</a:t>
            </a:r>
            <a:r>
              <a:rPr lang="en-US" dirty="0"/>
              <a:t>=[‘</a:t>
            </a:r>
            <a:r>
              <a:rPr lang="en-US" dirty="0" err="1"/>
              <a:t>Avg.Area</a:t>
            </a:r>
            <a:r>
              <a:rPr lang="en-US" dirty="0"/>
              <a:t> Income’,’</a:t>
            </a:r>
            <a:r>
              <a:rPr lang="en-US" dirty="0" err="1"/>
              <a:t>Avg.Area</a:t>
            </a:r>
            <a:r>
              <a:rPr lang="en-US" dirty="0"/>
              <a:t> Housing Age;])</a:t>
            </a:r>
          </a:p>
          <a:p>
            <a:endParaRPr lang="en-US" dirty="0"/>
          </a:p>
          <a:p>
            <a:r>
              <a:rPr lang="en-US" sz="2000" b="1" dirty="0"/>
              <a:t>5)Split the Data:</a:t>
            </a:r>
          </a:p>
          <a:p>
            <a:r>
              <a:rPr lang="en-US" dirty="0"/>
              <a:t>  Split your dataset into training and testing </a:t>
            </a:r>
            <a:r>
              <a:rPr lang="en-US" dirty="0" err="1"/>
              <a:t>sets.This</a:t>
            </a:r>
            <a:r>
              <a:rPr lang="en-US" dirty="0"/>
              <a:t> helps you evaluate your model’s performance later.</a:t>
            </a:r>
          </a:p>
          <a:p>
            <a:r>
              <a:rPr lang="en-US" dirty="0"/>
              <a:t>X = </a:t>
            </a:r>
            <a:r>
              <a:rPr lang="en-US" dirty="0" err="1"/>
              <a:t>df.drop</a:t>
            </a:r>
            <a:r>
              <a:rPr lang="en-US" dirty="0"/>
              <a:t>(‘price', axis=1) # Features </a:t>
            </a:r>
          </a:p>
          <a:p>
            <a:r>
              <a:rPr lang="en-US" dirty="0"/>
              <a:t>y = </a:t>
            </a:r>
            <a:r>
              <a:rPr lang="en-US" dirty="0" err="1"/>
              <a:t>df</a:t>
            </a:r>
            <a:r>
              <a:rPr lang="en-US" dirty="0"/>
              <a:t>[‘price'] # Target variable</a:t>
            </a:r>
          </a:p>
          <a:p>
            <a:r>
              <a:rPr lang="en-US" dirty="0"/>
              <a:t> </a:t>
            </a:r>
            <a:r>
              <a:rPr lang="en-US" dirty="0" err="1"/>
              <a:t>X_train</a:t>
            </a:r>
            <a:r>
              <a:rPr lang="en-US" dirty="0"/>
              <a:t>, </a:t>
            </a:r>
            <a:r>
              <a:rPr lang="en-US" dirty="0" err="1"/>
              <a:t>X_test</a:t>
            </a:r>
            <a:r>
              <a:rPr lang="en-US" dirty="0"/>
              <a:t>, </a:t>
            </a:r>
            <a:r>
              <a:rPr lang="en-US" dirty="0" err="1"/>
              <a:t>y_train</a:t>
            </a:r>
            <a:r>
              <a:rPr lang="en-US" dirty="0"/>
              <a:t>, </a:t>
            </a:r>
            <a:r>
              <a:rPr lang="en-US" dirty="0" err="1"/>
              <a:t>y_test</a:t>
            </a:r>
            <a:r>
              <a:rPr lang="en-US" dirty="0"/>
              <a:t> = </a:t>
            </a:r>
            <a:r>
              <a:rPr lang="en-US" dirty="0" err="1"/>
              <a:t>train_test_split</a:t>
            </a:r>
            <a:r>
              <a:rPr lang="en-US" dirty="0"/>
              <a:t>(X, y, </a:t>
            </a:r>
            <a:r>
              <a:rPr lang="en-US" dirty="0" err="1"/>
              <a:t>test_size</a:t>
            </a:r>
            <a:r>
              <a:rPr lang="en-US" dirty="0"/>
              <a:t>=0.2, </a:t>
            </a:r>
            <a:r>
              <a:rPr lang="en-US" dirty="0" err="1"/>
              <a:t>random_state</a:t>
            </a:r>
            <a:r>
              <a:rPr lang="en-US" dirty="0"/>
              <a:t>=42)</a:t>
            </a:r>
            <a:endParaRPr lang="en-US" b="1" dirty="0"/>
          </a:p>
          <a:p>
            <a:endParaRPr lang="en-US" dirty="0"/>
          </a:p>
        </p:txBody>
      </p:sp>
    </p:spTree>
    <p:extLst>
      <p:ext uri="{BB962C8B-B14F-4D97-AF65-F5344CB8AC3E}">
        <p14:creationId xmlns:p14="http://schemas.microsoft.com/office/powerpoint/2010/main" val="21206346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34490" y="221873"/>
            <a:ext cx="8068491" cy="6278642"/>
          </a:xfrm>
          <a:prstGeom prst="rect">
            <a:avLst/>
          </a:prstGeom>
        </p:spPr>
        <p:txBody>
          <a:bodyPr wrap="square">
            <a:spAutoFit/>
          </a:bodyPr>
          <a:lstStyle/>
          <a:p>
            <a:r>
              <a:rPr lang="en-US" sz="2000" b="1" dirty="0"/>
              <a:t>6)Feature Scaling:</a:t>
            </a:r>
            <a:endParaRPr lang="en-US" sz="2000" dirty="0"/>
          </a:p>
          <a:p>
            <a:r>
              <a:rPr lang="en-US" dirty="0"/>
              <a:t>       Apply feature scaling to normalize your </a:t>
            </a:r>
            <a:r>
              <a:rPr lang="en-US" dirty="0" err="1"/>
              <a:t>data,ensuring</a:t>
            </a:r>
            <a:r>
              <a:rPr lang="en-US" dirty="0"/>
              <a:t> that all features have similar </a:t>
            </a:r>
            <a:r>
              <a:rPr lang="en-US" dirty="0" err="1"/>
              <a:t>scales.Standardization</a:t>
            </a:r>
            <a:r>
              <a:rPr lang="en-US" dirty="0"/>
              <a:t>(scaling to mean=0 and </a:t>
            </a:r>
            <a:r>
              <a:rPr lang="en-US" dirty="0" err="1"/>
              <a:t>std</a:t>
            </a:r>
            <a:r>
              <a:rPr lang="en-US" dirty="0"/>
              <a:t>=1)is a common choice.</a:t>
            </a:r>
          </a:p>
          <a:p>
            <a:r>
              <a:rPr lang="en-US" dirty="0"/>
              <a:t>Program:</a:t>
            </a:r>
          </a:p>
          <a:p>
            <a:r>
              <a:rPr lang="en-US" dirty="0"/>
              <a:t>scaler=</a:t>
            </a:r>
            <a:r>
              <a:rPr lang="en-US" dirty="0" err="1"/>
              <a:t>StandardScaler</a:t>
            </a:r>
            <a:r>
              <a:rPr lang="en-US" dirty="0"/>
              <a:t>()</a:t>
            </a:r>
          </a:p>
          <a:p>
            <a:r>
              <a:rPr lang="en-US" dirty="0" err="1"/>
              <a:t>X_train</a:t>
            </a:r>
            <a:r>
              <a:rPr lang="en-US" dirty="0"/>
              <a:t>=</a:t>
            </a:r>
            <a:r>
              <a:rPr lang="en-US" dirty="0" err="1"/>
              <a:t>scaler.fit_transform</a:t>
            </a:r>
            <a:r>
              <a:rPr lang="en-US" dirty="0"/>
              <a:t>(</a:t>
            </a:r>
            <a:r>
              <a:rPr lang="en-US" dirty="0" err="1"/>
              <a:t>X_train</a:t>
            </a:r>
            <a:r>
              <a:rPr lang="en-US" dirty="0"/>
              <a:t>)</a:t>
            </a:r>
          </a:p>
          <a:p>
            <a:r>
              <a:rPr lang="en-US" dirty="0" err="1"/>
              <a:t>X_test</a:t>
            </a:r>
            <a:r>
              <a:rPr lang="en-US" dirty="0"/>
              <a:t>=</a:t>
            </a:r>
            <a:r>
              <a:rPr lang="en-US" dirty="0" err="1"/>
              <a:t>scaler.transform</a:t>
            </a:r>
            <a:r>
              <a:rPr lang="en-US" dirty="0"/>
              <a:t>(</a:t>
            </a:r>
            <a:r>
              <a:rPr lang="en-US" dirty="0" err="1"/>
              <a:t>X_test</a:t>
            </a:r>
            <a:r>
              <a:rPr lang="en-US" dirty="0"/>
              <a:t>)</a:t>
            </a:r>
          </a:p>
          <a:p>
            <a:r>
              <a:rPr lang="en-US" sz="2000" b="1" u="sng" dirty="0"/>
              <a:t>Importance of loading and processing dataset:</a:t>
            </a:r>
          </a:p>
          <a:p>
            <a:r>
              <a:rPr lang="en-US" dirty="0"/>
              <a:t>            Loading and preprocessing the dataset is an important first step in building any machine learning </a:t>
            </a:r>
            <a:r>
              <a:rPr lang="en-US" dirty="0" err="1"/>
              <a:t>model.However,it</a:t>
            </a:r>
            <a:r>
              <a:rPr lang="en-US" dirty="0"/>
              <a:t> is especially </a:t>
            </a:r>
            <a:r>
              <a:rPr lang="en-US" dirty="0" err="1"/>
              <a:t>impotant</a:t>
            </a:r>
            <a:r>
              <a:rPr lang="en-US" dirty="0"/>
              <a:t> for housing  price prediction </a:t>
            </a:r>
            <a:r>
              <a:rPr lang="en-US" dirty="0" err="1"/>
              <a:t>models,as</a:t>
            </a:r>
            <a:r>
              <a:rPr lang="en-US" dirty="0"/>
              <a:t> house price </a:t>
            </a:r>
            <a:r>
              <a:rPr lang="en-US" dirty="0" err="1"/>
              <a:t>datasetsare</a:t>
            </a:r>
            <a:r>
              <a:rPr lang="en-US" dirty="0"/>
              <a:t> often complex and noisy.</a:t>
            </a:r>
          </a:p>
          <a:p>
            <a:r>
              <a:rPr lang="en-US" dirty="0"/>
              <a:t>            By loading and preprocessing the </a:t>
            </a:r>
            <a:r>
              <a:rPr lang="en-US" dirty="0" err="1"/>
              <a:t>dataset,we</a:t>
            </a:r>
            <a:r>
              <a:rPr lang="en-US" dirty="0"/>
              <a:t> can ensure that the machine learning algorithm is able to learn from the data effectively and accurately.</a:t>
            </a:r>
          </a:p>
          <a:p>
            <a:endParaRPr lang="en-US" dirty="0"/>
          </a:p>
          <a:p>
            <a:r>
              <a:rPr lang="en-US" sz="2000" b="1" u="sng" dirty="0"/>
              <a:t>Challenges involved in loading and preprocessing a house price dataset:</a:t>
            </a:r>
          </a:p>
          <a:p>
            <a:r>
              <a:rPr lang="en-US" dirty="0"/>
              <a:t>              There are a number of challenges involved in loading and preprocessing a house price </a:t>
            </a:r>
            <a:r>
              <a:rPr lang="en-US" dirty="0" err="1"/>
              <a:t>dataset,including</a:t>
            </a:r>
            <a:r>
              <a:rPr lang="en-US" dirty="0"/>
              <a:t>:</a:t>
            </a:r>
          </a:p>
          <a:p>
            <a:r>
              <a:rPr lang="en-US" dirty="0"/>
              <a:t>                          </a:t>
            </a:r>
            <a:r>
              <a:rPr lang="en-US" b="1" dirty="0"/>
              <a:t>Handling missing values:</a:t>
            </a:r>
          </a:p>
          <a:p>
            <a:r>
              <a:rPr lang="en-US" dirty="0"/>
              <a:t>                                         House price datasets often contain missing </a:t>
            </a:r>
            <a:r>
              <a:rPr lang="en-US" dirty="0" err="1"/>
              <a:t>values,which</a:t>
            </a:r>
            <a:r>
              <a:rPr lang="en-US" dirty="0"/>
              <a:t> can be due to a variety of </a:t>
            </a:r>
            <a:r>
              <a:rPr lang="en-US" dirty="0" err="1"/>
              <a:t>factors.such</a:t>
            </a:r>
            <a:r>
              <a:rPr lang="en-US" dirty="0"/>
              <a:t> as human error or incomplete data </a:t>
            </a:r>
            <a:r>
              <a:rPr lang="en-US" dirty="0" err="1"/>
              <a:t>collecton.Common</a:t>
            </a:r>
            <a:r>
              <a:rPr lang="en-US" dirty="0"/>
              <a:t> methods for handling missing values include dropping the rows with missing </a:t>
            </a:r>
            <a:r>
              <a:rPr lang="en-US" dirty="0" err="1"/>
              <a:t>values,imputing</a:t>
            </a:r>
            <a:r>
              <a:rPr lang="en-US" dirty="0"/>
              <a:t> the missing</a:t>
            </a:r>
          </a:p>
        </p:txBody>
      </p:sp>
    </p:spTree>
    <p:extLst>
      <p:ext uri="{BB962C8B-B14F-4D97-AF65-F5344CB8AC3E}">
        <p14:creationId xmlns:p14="http://schemas.microsoft.com/office/powerpoint/2010/main" val="22071015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51165" y="218654"/>
            <a:ext cx="7794171" cy="6524863"/>
          </a:xfrm>
          <a:prstGeom prst="rect">
            <a:avLst/>
          </a:prstGeom>
        </p:spPr>
        <p:txBody>
          <a:bodyPr wrap="square">
            <a:spAutoFit/>
          </a:bodyPr>
          <a:lstStyle/>
          <a:p>
            <a:r>
              <a:rPr lang="en-US" dirty="0" err="1"/>
              <a:t>Values,imputing</a:t>
            </a:r>
            <a:r>
              <a:rPr lang="en-US" dirty="0"/>
              <a:t> the missing values with the mean or median of the </a:t>
            </a:r>
            <a:r>
              <a:rPr lang="en-US" dirty="0" err="1"/>
              <a:t>feature,or</a:t>
            </a:r>
            <a:r>
              <a:rPr lang="en-US" dirty="0"/>
              <a:t> using a sophisticated method such as multiple imputing.</a:t>
            </a:r>
          </a:p>
          <a:p>
            <a:r>
              <a:rPr lang="en-US" dirty="0"/>
              <a:t>                  </a:t>
            </a:r>
            <a:r>
              <a:rPr lang="en-US" b="1" dirty="0"/>
              <a:t>Encoding categorical variables:</a:t>
            </a:r>
          </a:p>
          <a:p>
            <a:r>
              <a:rPr lang="en-US" dirty="0"/>
              <a:t>                   Housing price datasets often contain categorical </a:t>
            </a:r>
            <a:r>
              <a:rPr lang="en-US" dirty="0" err="1"/>
              <a:t>features,such</a:t>
            </a:r>
            <a:r>
              <a:rPr lang="en-US" dirty="0"/>
              <a:t> as the type of </a:t>
            </a:r>
            <a:r>
              <a:rPr lang="en-US" dirty="0" err="1"/>
              <a:t>housing,the</a:t>
            </a:r>
            <a:r>
              <a:rPr lang="en-US" dirty="0"/>
              <a:t> </a:t>
            </a:r>
            <a:r>
              <a:rPr lang="en-US" dirty="0" err="1"/>
              <a:t>neighborhood,and</a:t>
            </a:r>
            <a:r>
              <a:rPr lang="en-US" dirty="0"/>
              <a:t> the school </a:t>
            </a:r>
            <a:r>
              <a:rPr lang="en-US" dirty="0" err="1"/>
              <a:t>district.These</a:t>
            </a:r>
            <a:r>
              <a:rPr lang="en-US" dirty="0"/>
              <a:t> features need to be encoded before </a:t>
            </a:r>
            <a:r>
              <a:rPr lang="en-US" dirty="0" err="1"/>
              <a:t>theycan</a:t>
            </a:r>
            <a:r>
              <a:rPr lang="en-US" dirty="0"/>
              <a:t> be used by machine learning </a:t>
            </a:r>
            <a:r>
              <a:rPr lang="en-US" dirty="0" err="1"/>
              <a:t>models.One</a:t>
            </a:r>
            <a:r>
              <a:rPr lang="en-US" dirty="0"/>
              <a:t> common way to encode categorical variables is to use One-hot encoding.</a:t>
            </a:r>
          </a:p>
          <a:p>
            <a:r>
              <a:rPr lang="en-US" dirty="0"/>
              <a:t>                   </a:t>
            </a:r>
            <a:r>
              <a:rPr lang="en-US" b="1" dirty="0"/>
              <a:t>Scaling the features:</a:t>
            </a:r>
          </a:p>
          <a:p>
            <a:r>
              <a:rPr lang="en-US" dirty="0"/>
              <a:t>                   It is often helpful to scale the features before training a machine learning  </a:t>
            </a:r>
            <a:r>
              <a:rPr lang="en-US" dirty="0" err="1"/>
              <a:t>model.This</a:t>
            </a:r>
            <a:r>
              <a:rPr lang="en-US" dirty="0"/>
              <a:t> ca help to improve the performance of the model and make it more robust to </a:t>
            </a:r>
            <a:r>
              <a:rPr lang="en-US" dirty="0" err="1"/>
              <a:t>outliers.There</a:t>
            </a:r>
            <a:r>
              <a:rPr lang="en-US" dirty="0"/>
              <a:t> are a variety of ways to scale the </a:t>
            </a:r>
            <a:r>
              <a:rPr lang="en-US" dirty="0" err="1"/>
              <a:t>features,such</a:t>
            </a:r>
            <a:r>
              <a:rPr lang="en-US" dirty="0"/>
              <a:t> as </a:t>
            </a:r>
            <a:r>
              <a:rPr lang="en-US" dirty="0" err="1"/>
              <a:t>mim</a:t>
            </a:r>
            <a:r>
              <a:rPr lang="en-US" dirty="0"/>
              <a:t>-max scaling and standard scaling.</a:t>
            </a:r>
            <a:br>
              <a:rPr lang="en-US" dirty="0"/>
            </a:br>
            <a:r>
              <a:rPr lang="en-US" dirty="0"/>
              <a:t>                  </a:t>
            </a:r>
            <a:r>
              <a:rPr lang="en-US" b="1" dirty="0"/>
              <a:t>Splitting the dataset into training and testing sets:</a:t>
            </a:r>
          </a:p>
          <a:p>
            <a:r>
              <a:rPr lang="en-US" dirty="0"/>
              <a:t>                   Once the data has been pre-</a:t>
            </a:r>
            <a:r>
              <a:rPr lang="en-US" dirty="0" err="1"/>
              <a:t>processed,we</a:t>
            </a:r>
            <a:r>
              <a:rPr lang="en-US" dirty="0"/>
              <a:t> need to split the dataset into training and testing </a:t>
            </a:r>
            <a:r>
              <a:rPr lang="en-US" dirty="0" err="1"/>
              <a:t>sets.The</a:t>
            </a:r>
            <a:r>
              <a:rPr lang="en-US" dirty="0"/>
              <a:t> training set will be used to evaluate the </a:t>
            </a:r>
            <a:r>
              <a:rPr lang="en-US" dirty="0" err="1"/>
              <a:t>the</a:t>
            </a:r>
            <a:r>
              <a:rPr lang="en-US" dirty="0"/>
              <a:t> performance of  the model on unseen </a:t>
            </a:r>
            <a:r>
              <a:rPr lang="en-US" dirty="0" err="1"/>
              <a:t>data.It</a:t>
            </a:r>
            <a:r>
              <a:rPr lang="en-US" dirty="0"/>
              <a:t> is important to split the dataset in a way that is representative of the real world distribution of the data</a:t>
            </a:r>
          </a:p>
          <a:p>
            <a:endParaRPr lang="en-US" dirty="0"/>
          </a:p>
          <a:p>
            <a:r>
              <a:rPr lang="en-US" sz="2000" b="1" u="sng" dirty="0"/>
              <a:t>How to overcome the challenges of loading and preprocessing a house price dataset:</a:t>
            </a:r>
          </a:p>
          <a:p>
            <a:r>
              <a:rPr lang="en-US" dirty="0"/>
              <a:t>There are a number of things that can be done to overcome the challenges of loading and preprocessing a house price </a:t>
            </a:r>
            <a:r>
              <a:rPr lang="en-US" dirty="0" err="1"/>
              <a:t>dataset.includind</a:t>
            </a:r>
            <a:endParaRPr lang="en-US" dirty="0"/>
          </a:p>
          <a:p>
            <a:endParaRPr lang="en-US" dirty="0"/>
          </a:p>
        </p:txBody>
      </p:sp>
    </p:spTree>
    <p:extLst>
      <p:ext uri="{BB962C8B-B14F-4D97-AF65-F5344CB8AC3E}">
        <p14:creationId xmlns:p14="http://schemas.microsoft.com/office/powerpoint/2010/main" val="391485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12813" y="418011"/>
            <a:ext cx="3729449" cy="707886"/>
          </a:xfrm>
          <a:prstGeom prst="rect">
            <a:avLst/>
          </a:prstGeom>
        </p:spPr>
        <p:txBody>
          <a:bodyPr wrap="square">
            <a:spAutoFit/>
          </a:bodyPr>
          <a:lstStyle/>
          <a:p>
            <a:r>
              <a:rPr lang="en-US" sz="4000" b="1" u="sng" dirty="0"/>
              <a:t>Introduction:</a:t>
            </a:r>
          </a:p>
        </p:txBody>
      </p:sp>
      <p:sp>
        <p:nvSpPr>
          <p:cNvPr id="4" name="Rectangle 3"/>
          <p:cNvSpPr/>
          <p:nvPr/>
        </p:nvSpPr>
        <p:spPr>
          <a:xfrm>
            <a:off x="1820090" y="1284574"/>
            <a:ext cx="10158549" cy="2308324"/>
          </a:xfrm>
          <a:prstGeom prst="rect">
            <a:avLst/>
          </a:prstGeom>
        </p:spPr>
        <p:txBody>
          <a:bodyPr wrap="square">
            <a:spAutoFit/>
          </a:bodyPr>
          <a:lstStyle/>
          <a:p>
            <a:r>
              <a:rPr lang="en-US" dirty="0"/>
              <a:t>Ask a home buyer to describe their dream house, and they probably won’t begin with the height of the basement ceiling or the proximity to an east-west railroad.</a:t>
            </a:r>
          </a:p>
          <a:p>
            <a:endParaRPr lang="en-US" dirty="0"/>
          </a:p>
          <a:p>
            <a:r>
              <a:rPr lang="en-US" dirty="0"/>
              <a:t> But this playground competition’s dataset proves that much more influences price negotiations than the number of bedrooms or a white-picket fence.</a:t>
            </a:r>
          </a:p>
          <a:p>
            <a:endParaRPr lang="en-US" dirty="0"/>
          </a:p>
          <a:p>
            <a:r>
              <a:rPr lang="en-US" dirty="0"/>
              <a:t>With 79 explanatory variables describing (almost) every aspect of residential homes in Ames, Iowa, this competition challenges you to predict the final price of each home.</a:t>
            </a:r>
          </a:p>
        </p:txBody>
      </p:sp>
      <p:sp>
        <p:nvSpPr>
          <p:cNvPr id="5" name="Rectangle 4"/>
          <p:cNvSpPr/>
          <p:nvPr/>
        </p:nvSpPr>
        <p:spPr>
          <a:xfrm>
            <a:off x="1820090" y="3751575"/>
            <a:ext cx="9921244" cy="2031325"/>
          </a:xfrm>
          <a:prstGeom prst="rect">
            <a:avLst/>
          </a:prstGeom>
        </p:spPr>
        <p:txBody>
          <a:bodyPr wrap="square">
            <a:spAutoFit/>
          </a:bodyPr>
          <a:lstStyle/>
          <a:p>
            <a:r>
              <a:rPr lang="en-US" dirty="0"/>
              <a:t>Whether you’re a homeowner looking to estimate the value of your </a:t>
            </a:r>
            <a:r>
              <a:rPr lang="en-US" dirty="0" err="1"/>
              <a:t>property,a</a:t>
            </a:r>
            <a:r>
              <a:rPr lang="en-US" dirty="0"/>
              <a:t> real estate investor</a:t>
            </a:r>
          </a:p>
          <a:p>
            <a:r>
              <a:rPr lang="en-US" dirty="0"/>
              <a:t>Seeking profitable </a:t>
            </a:r>
            <a:r>
              <a:rPr lang="en-US" dirty="0" err="1"/>
              <a:t>opportunities,or</a:t>
            </a:r>
            <a:r>
              <a:rPr lang="en-US" dirty="0"/>
              <a:t> a data scientist aiming to built a predictive </a:t>
            </a:r>
            <a:r>
              <a:rPr lang="en-US" dirty="0" err="1"/>
              <a:t>model,the</a:t>
            </a:r>
            <a:r>
              <a:rPr lang="en-US" dirty="0"/>
              <a:t> foundation</a:t>
            </a:r>
          </a:p>
          <a:p>
            <a:r>
              <a:rPr lang="en-US" dirty="0"/>
              <a:t>Of this endeavor lies in loading and preprocessing the dataset.</a:t>
            </a:r>
          </a:p>
          <a:p>
            <a:endParaRPr lang="en-US" dirty="0"/>
          </a:p>
          <a:p>
            <a:r>
              <a:rPr lang="en-US" dirty="0"/>
              <a:t>Building a house price prediction model is a data-driven process that involves harnessing the power of machine learning to </a:t>
            </a:r>
            <a:r>
              <a:rPr lang="en-US" dirty="0" err="1"/>
              <a:t>analize</a:t>
            </a:r>
            <a:r>
              <a:rPr lang="en-US" dirty="0"/>
              <a:t> historical housing data and make informed price </a:t>
            </a:r>
            <a:r>
              <a:rPr lang="en-US" dirty="0" err="1"/>
              <a:t>predictions.this</a:t>
            </a:r>
            <a:r>
              <a:rPr lang="en-US" dirty="0"/>
              <a:t> journey begins with the fundamental steps of data loading and preprocessing</a:t>
            </a:r>
            <a:r>
              <a:rPr lang="en-US" dirty="0" smtClean="0"/>
              <a:t>.</a:t>
            </a:r>
            <a:endParaRPr lang="en-US" dirty="0"/>
          </a:p>
        </p:txBody>
      </p:sp>
      <p:sp>
        <p:nvSpPr>
          <p:cNvPr id="6" name="5-Point Star 5"/>
          <p:cNvSpPr/>
          <p:nvPr/>
        </p:nvSpPr>
        <p:spPr>
          <a:xfrm>
            <a:off x="1473920" y="1284574"/>
            <a:ext cx="346170" cy="313509"/>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1473920" y="4885856"/>
            <a:ext cx="414564" cy="371888"/>
          </a:xfrm>
          <a:prstGeom prst="rect">
            <a:avLst/>
          </a:prstGeom>
        </p:spPr>
      </p:pic>
      <p:pic>
        <p:nvPicPr>
          <p:cNvPr id="8" name="Picture 7"/>
          <p:cNvPicPr>
            <a:picLocks noChangeAspect="1"/>
          </p:cNvPicPr>
          <p:nvPr/>
        </p:nvPicPr>
        <p:blipFill>
          <a:blip r:embed="rId2"/>
          <a:stretch>
            <a:fillRect/>
          </a:stretch>
        </p:blipFill>
        <p:spPr>
          <a:xfrm>
            <a:off x="1473920" y="3781843"/>
            <a:ext cx="414564" cy="371888"/>
          </a:xfrm>
          <a:prstGeom prst="rect">
            <a:avLst/>
          </a:prstGeom>
        </p:spPr>
      </p:pic>
      <p:pic>
        <p:nvPicPr>
          <p:cNvPr id="9" name="Picture 8"/>
          <p:cNvPicPr>
            <a:picLocks noChangeAspect="1"/>
          </p:cNvPicPr>
          <p:nvPr/>
        </p:nvPicPr>
        <p:blipFill>
          <a:blip r:embed="rId2"/>
          <a:stretch>
            <a:fillRect/>
          </a:stretch>
        </p:blipFill>
        <p:spPr>
          <a:xfrm>
            <a:off x="1473920" y="2949420"/>
            <a:ext cx="414564" cy="371888"/>
          </a:xfrm>
          <a:prstGeom prst="rect">
            <a:avLst/>
          </a:prstGeom>
        </p:spPr>
      </p:pic>
      <p:pic>
        <p:nvPicPr>
          <p:cNvPr id="10" name="Picture 9"/>
          <p:cNvPicPr>
            <a:picLocks noChangeAspect="1"/>
          </p:cNvPicPr>
          <p:nvPr/>
        </p:nvPicPr>
        <p:blipFill>
          <a:blip r:embed="rId2"/>
          <a:stretch>
            <a:fillRect/>
          </a:stretch>
        </p:blipFill>
        <p:spPr>
          <a:xfrm>
            <a:off x="1439723" y="2116997"/>
            <a:ext cx="414564" cy="371888"/>
          </a:xfrm>
          <a:prstGeom prst="rect">
            <a:avLst/>
          </a:prstGeom>
        </p:spPr>
      </p:pic>
    </p:spTree>
    <p:extLst>
      <p:ext uri="{BB962C8B-B14F-4D97-AF65-F5344CB8AC3E}">
        <p14:creationId xmlns:p14="http://schemas.microsoft.com/office/powerpoint/2010/main" val="34994004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65120" y="176600"/>
            <a:ext cx="8225246" cy="6494085"/>
          </a:xfrm>
          <a:prstGeom prst="rect">
            <a:avLst/>
          </a:prstGeom>
        </p:spPr>
        <p:txBody>
          <a:bodyPr wrap="square">
            <a:spAutoFit/>
          </a:bodyPr>
          <a:lstStyle/>
          <a:p>
            <a:r>
              <a:rPr lang="en-US" b="1" dirty="0"/>
              <a:t>Use a data preprocessing library:</a:t>
            </a:r>
          </a:p>
          <a:p>
            <a:r>
              <a:rPr lang="en-US" dirty="0"/>
              <a:t>There are a number of libraries available that can help with data preprocessing </a:t>
            </a:r>
            <a:r>
              <a:rPr lang="en-US" dirty="0" err="1"/>
              <a:t>tasks,such</a:t>
            </a:r>
            <a:r>
              <a:rPr lang="en-US" dirty="0"/>
              <a:t> as handling missing </a:t>
            </a:r>
            <a:r>
              <a:rPr lang="en-US" dirty="0" err="1"/>
              <a:t>values,encoding</a:t>
            </a:r>
            <a:r>
              <a:rPr lang="en-US" dirty="0"/>
              <a:t> categorical </a:t>
            </a:r>
            <a:r>
              <a:rPr lang="en-US" dirty="0" err="1"/>
              <a:t>variables,and</a:t>
            </a:r>
            <a:r>
              <a:rPr lang="en-US" dirty="0"/>
              <a:t> scaling the features.</a:t>
            </a:r>
          </a:p>
          <a:p>
            <a:endParaRPr lang="en-US" dirty="0"/>
          </a:p>
          <a:p>
            <a:r>
              <a:rPr lang="en-US" b="1" dirty="0"/>
              <a:t>Carefully consider the specific needs of your model:</a:t>
            </a:r>
          </a:p>
          <a:p>
            <a:r>
              <a:rPr lang="en-US" dirty="0"/>
              <a:t>The best way to preprocess the data will depend on the specific machine learning algorithm that you are </a:t>
            </a:r>
            <a:r>
              <a:rPr lang="en-US" dirty="0" err="1"/>
              <a:t>using.It</a:t>
            </a:r>
            <a:r>
              <a:rPr lang="en-US" dirty="0"/>
              <a:t> is important to carefully consider the requirements of the algorithm and to preprocess the data in a way that is compatible with the algorithm.</a:t>
            </a:r>
          </a:p>
          <a:p>
            <a:endParaRPr lang="en-US" dirty="0"/>
          </a:p>
          <a:p>
            <a:r>
              <a:rPr lang="en-US" b="1" dirty="0"/>
              <a:t>Validate the preprocessed data:</a:t>
            </a:r>
          </a:p>
          <a:p>
            <a:r>
              <a:rPr lang="en-US" dirty="0"/>
              <a:t>It is important to validate the preprocessed data to ensure that it is in a format that can be used by the machine learning algorithm and </a:t>
            </a:r>
            <a:r>
              <a:rPr lang="en-US" dirty="0" err="1"/>
              <a:t>tht</a:t>
            </a:r>
            <a:r>
              <a:rPr lang="en-US" dirty="0"/>
              <a:t> it is of high </a:t>
            </a:r>
            <a:r>
              <a:rPr lang="en-US" dirty="0" err="1"/>
              <a:t>quality.This</a:t>
            </a:r>
            <a:r>
              <a:rPr lang="en-US" dirty="0"/>
              <a:t> can be done by inspecting the data visually or by using statistical methods.</a:t>
            </a:r>
          </a:p>
          <a:p>
            <a:endParaRPr lang="en-US" dirty="0"/>
          </a:p>
          <a:p>
            <a:r>
              <a:rPr lang="en-US" sz="2000" b="1" dirty="0"/>
              <a:t>1.Loading the dataset:</a:t>
            </a:r>
          </a:p>
          <a:p>
            <a:r>
              <a:rPr lang="en-US" dirty="0"/>
              <a:t>Loading the dataset using machine </a:t>
            </a:r>
            <a:r>
              <a:rPr lang="en-US" dirty="0" err="1"/>
              <a:t>learing</a:t>
            </a:r>
            <a:r>
              <a:rPr lang="en-US" dirty="0"/>
              <a:t> is the process of bringing the data into the machine learning environment so that it can be used to train </a:t>
            </a:r>
            <a:r>
              <a:rPr lang="en-US" dirty="0" err="1"/>
              <a:t>anf</a:t>
            </a:r>
            <a:r>
              <a:rPr lang="en-US" dirty="0"/>
              <a:t> evaluate a model</a:t>
            </a:r>
          </a:p>
          <a:p>
            <a:endParaRPr lang="en-US" dirty="0"/>
          </a:p>
          <a:p>
            <a:r>
              <a:rPr lang="en-US" dirty="0"/>
              <a:t>The specific steps involved in loading the dataset will vary depending on the machine learning library or framework that is being used. </a:t>
            </a:r>
            <a:r>
              <a:rPr lang="en-US" dirty="0" err="1"/>
              <a:t>However,that</a:t>
            </a:r>
            <a:r>
              <a:rPr lang="en-US" dirty="0"/>
              <a:t> are some general steps that</a:t>
            </a:r>
          </a:p>
          <a:p>
            <a:r>
              <a:rPr lang="en-US" dirty="0"/>
              <a:t>Are common to most machine learning framework:</a:t>
            </a:r>
          </a:p>
        </p:txBody>
      </p:sp>
      <p:sp>
        <p:nvSpPr>
          <p:cNvPr id="3" name="5-Point Star 2"/>
          <p:cNvSpPr/>
          <p:nvPr/>
        </p:nvSpPr>
        <p:spPr>
          <a:xfrm>
            <a:off x="2560320" y="600891"/>
            <a:ext cx="304800" cy="222069"/>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stretch>
            <a:fillRect/>
          </a:stretch>
        </p:blipFill>
        <p:spPr>
          <a:xfrm>
            <a:off x="2525486" y="5500390"/>
            <a:ext cx="384081" cy="268247"/>
          </a:xfrm>
          <a:prstGeom prst="rect">
            <a:avLst/>
          </a:prstGeom>
        </p:spPr>
      </p:pic>
      <p:pic>
        <p:nvPicPr>
          <p:cNvPr id="5" name="Picture 4"/>
          <p:cNvPicPr>
            <a:picLocks noChangeAspect="1"/>
          </p:cNvPicPr>
          <p:nvPr/>
        </p:nvPicPr>
        <p:blipFill>
          <a:blip r:embed="rId2"/>
          <a:stretch>
            <a:fillRect/>
          </a:stretch>
        </p:blipFill>
        <p:spPr>
          <a:xfrm>
            <a:off x="2525486" y="4626336"/>
            <a:ext cx="384081" cy="268247"/>
          </a:xfrm>
          <a:prstGeom prst="rect">
            <a:avLst/>
          </a:prstGeom>
        </p:spPr>
      </p:pic>
      <p:pic>
        <p:nvPicPr>
          <p:cNvPr id="6" name="Picture 5"/>
          <p:cNvPicPr>
            <a:picLocks noChangeAspect="1"/>
          </p:cNvPicPr>
          <p:nvPr/>
        </p:nvPicPr>
        <p:blipFill>
          <a:blip r:embed="rId2"/>
          <a:stretch>
            <a:fillRect/>
          </a:stretch>
        </p:blipFill>
        <p:spPr>
          <a:xfrm>
            <a:off x="2560320" y="2974137"/>
            <a:ext cx="384081" cy="268247"/>
          </a:xfrm>
          <a:prstGeom prst="rect">
            <a:avLst/>
          </a:prstGeom>
        </p:spPr>
      </p:pic>
      <p:pic>
        <p:nvPicPr>
          <p:cNvPr id="7" name="Picture 6"/>
          <p:cNvPicPr>
            <a:picLocks noChangeAspect="1"/>
          </p:cNvPicPr>
          <p:nvPr/>
        </p:nvPicPr>
        <p:blipFill>
          <a:blip r:embed="rId2"/>
          <a:stretch>
            <a:fillRect/>
          </a:stretch>
        </p:blipFill>
        <p:spPr>
          <a:xfrm>
            <a:off x="2477136" y="1831836"/>
            <a:ext cx="384081" cy="268247"/>
          </a:xfrm>
          <a:prstGeom prst="rect">
            <a:avLst/>
          </a:prstGeom>
        </p:spPr>
      </p:pic>
    </p:spTree>
    <p:extLst>
      <p:ext uri="{BB962C8B-B14F-4D97-AF65-F5344CB8AC3E}">
        <p14:creationId xmlns:p14="http://schemas.microsoft.com/office/powerpoint/2010/main" val="28205354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381793" y="93903"/>
            <a:ext cx="8604069" cy="4062651"/>
          </a:xfrm>
          <a:prstGeom prst="rect">
            <a:avLst/>
          </a:prstGeom>
        </p:spPr>
        <p:txBody>
          <a:bodyPr wrap="square">
            <a:spAutoFit/>
          </a:bodyPr>
          <a:lstStyle/>
          <a:p>
            <a:r>
              <a:rPr lang="en-US" sz="2000" b="1" dirty="0"/>
              <a:t>a)Identify the dataset:</a:t>
            </a:r>
          </a:p>
          <a:p>
            <a:r>
              <a:rPr lang="en-US" dirty="0"/>
              <a:t>         The first step is to identify the dataset that you want to </a:t>
            </a:r>
            <a:r>
              <a:rPr lang="en-US" dirty="0" err="1"/>
              <a:t>load.This</a:t>
            </a:r>
            <a:r>
              <a:rPr lang="en-US" dirty="0"/>
              <a:t> dataset may be stored in a local file, in a </a:t>
            </a:r>
            <a:r>
              <a:rPr lang="en-US" dirty="0" err="1"/>
              <a:t>database,or</a:t>
            </a:r>
            <a:r>
              <a:rPr lang="en-US" dirty="0"/>
              <a:t> in a cloud storage service.</a:t>
            </a:r>
          </a:p>
          <a:p>
            <a:endParaRPr lang="en-US" dirty="0"/>
          </a:p>
          <a:p>
            <a:r>
              <a:rPr lang="en-US" sz="2000" b="1" dirty="0"/>
              <a:t>b)Load the dataset:</a:t>
            </a:r>
          </a:p>
          <a:p>
            <a:r>
              <a:rPr lang="en-US" dirty="0"/>
              <a:t>           Once you have identified the </a:t>
            </a:r>
            <a:r>
              <a:rPr lang="en-US" dirty="0" err="1"/>
              <a:t>dataset,you</a:t>
            </a:r>
            <a:r>
              <a:rPr lang="en-US" dirty="0"/>
              <a:t> need to lead it into the machine learning </a:t>
            </a:r>
            <a:r>
              <a:rPr lang="en-US" dirty="0" err="1"/>
              <a:t>environment.This</a:t>
            </a:r>
            <a:r>
              <a:rPr lang="en-US" dirty="0"/>
              <a:t> may involve using a built-in function in the machine learning </a:t>
            </a:r>
            <a:r>
              <a:rPr lang="en-US" dirty="0" err="1"/>
              <a:t>library,or</a:t>
            </a:r>
            <a:r>
              <a:rPr lang="en-US" dirty="0"/>
              <a:t> it may involve writing your own code.</a:t>
            </a:r>
          </a:p>
          <a:p>
            <a:endParaRPr lang="en-US" dirty="0"/>
          </a:p>
          <a:p>
            <a:r>
              <a:rPr lang="en-US" sz="2000" b="1" dirty="0"/>
              <a:t>c)Preprocess the dataset:</a:t>
            </a:r>
          </a:p>
          <a:p>
            <a:r>
              <a:rPr lang="en-US" dirty="0"/>
              <a:t>              Once the dataset is loaded into the machine learning </a:t>
            </a:r>
            <a:r>
              <a:rPr lang="en-US" dirty="0" err="1"/>
              <a:t>environment,you</a:t>
            </a:r>
            <a:r>
              <a:rPr lang="en-US" dirty="0"/>
              <a:t> may need to preprocess it before you can start training and  evaluating your </a:t>
            </a:r>
            <a:r>
              <a:rPr lang="en-US" dirty="0" err="1"/>
              <a:t>model.This</a:t>
            </a:r>
            <a:r>
              <a:rPr lang="en-US" dirty="0"/>
              <a:t> may involve cleaning the </a:t>
            </a:r>
            <a:r>
              <a:rPr lang="en-US" dirty="0" err="1"/>
              <a:t>data,transforming</a:t>
            </a:r>
            <a:r>
              <a:rPr lang="en-US" dirty="0"/>
              <a:t> the data into a suitable format, and splitting the data into training and test sets.</a:t>
            </a:r>
          </a:p>
        </p:txBody>
      </p:sp>
      <p:pic>
        <p:nvPicPr>
          <p:cNvPr id="4" name="Picture 3"/>
          <p:cNvPicPr>
            <a:picLocks noChangeAspect="1"/>
          </p:cNvPicPr>
          <p:nvPr/>
        </p:nvPicPr>
        <p:blipFill>
          <a:blip r:embed="rId2"/>
          <a:stretch>
            <a:fillRect/>
          </a:stretch>
        </p:blipFill>
        <p:spPr>
          <a:xfrm>
            <a:off x="4404269" y="4156554"/>
            <a:ext cx="2103302" cy="920576"/>
          </a:xfrm>
          <a:prstGeom prst="rect">
            <a:avLst/>
          </a:prstGeom>
        </p:spPr>
      </p:pic>
      <p:pic>
        <p:nvPicPr>
          <p:cNvPr id="5" name="Picture 4"/>
          <p:cNvPicPr>
            <a:picLocks noChangeAspect="1"/>
          </p:cNvPicPr>
          <p:nvPr/>
        </p:nvPicPr>
        <p:blipFill>
          <a:blip r:embed="rId3"/>
          <a:stretch>
            <a:fillRect/>
          </a:stretch>
        </p:blipFill>
        <p:spPr>
          <a:xfrm>
            <a:off x="1460777" y="5273072"/>
            <a:ext cx="2145978" cy="1182727"/>
          </a:xfrm>
          <a:prstGeom prst="rect">
            <a:avLst/>
          </a:prstGeom>
        </p:spPr>
      </p:pic>
      <p:pic>
        <p:nvPicPr>
          <p:cNvPr id="6" name="Picture 5"/>
          <p:cNvPicPr>
            <a:picLocks noChangeAspect="1"/>
          </p:cNvPicPr>
          <p:nvPr/>
        </p:nvPicPr>
        <p:blipFill>
          <a:blip r:embed="rId3"/>
          <a:stretch>
            <a:fillRect/>
          </a:stretch>
        </p:blipFill>
        <p:spPr>
          <a:xfrm>
            <a:off x="4156508" y="5485041"/>
            <a:ext cx="2145978" cy="1182727"/>
          </a:xfrm>
          <a:prstGeom prst="rect">
            <a:avLst/>
          </a:prstGeom>
        </p:spPr>
      </p:pic>
      <p:pic>
        <p:nvPicPr>
          <p:cNvPr id="7" name="Picture 6"/>
          <p:cNvPicPr>
            <a:picLocks noChangeAspect="1"/>
          </p:cNvPicPr>
          <p:nvPr/>
        </p:nvPicPr>
        <p:blipFill>
          <a:blip r:embed="rId3"/>
          <a:stretch>
            <a:fillRect/>
          </a:stretch>
        </p:blipFill>
        <p:spPr>
          <a:xfrm>
            <a:off x="7415091" y="5485041"/>
            <a:ext cx="2145978" cy="1182727"/>
          </a:xfrm>
          <a:prstGeom prst="rect">
            <a:avLst/>
          </a:prstGeom>
        </p:spPr>
      </p:pic>
      <p:sp>
        <p:nvSpPr>
          <p:cNvPr id="8" name="Rectangle 7"/>
          <p:cNvSpPr/>
          <p:nvPr/>
        </p:nvSpPr>
        <p:spPr>
          <a:xfrm>
            <a:off x="4517924" y="4451465"/>
            <a:ext cx="1989647" cy="369332"/>
          </a:xfrm>
          <a:prstGeom prst="rect">
            <a:avLst/>
          </a:prstGeom>
        </p:spPr>
        <p:txBody>
          <a:bodyPr wrap="none">
            <a:spAutoFit/>
          </a:bodyPr>
          <a:lstStyle/>
          <a:p>
            <a:r>
              <a:rPr lang="en-US" dirty="0"/>
              <a:t>Identify the dataset</a:t>
            </a:r>
          </a:p>
        </p:txBody>
      </p:sp>
      <p:sp>
        <p:nvSpPr>
          <p:cNvPr id="9" name="Rectangle 8"/>
          <p:cNvSpPr/>
          <p:nvPr/>
        </p:nvSpPr>
        <p:spPr>
          <a:xfrm>
            <a:off x="1534800" y="5636830"/>
            <a:ext cx="1786258" cy="646331"/>
          </a:xfrm>
          <a:prstGeom prst="rect">
            <a:avLst/>
          </a:prstGeom>
        </p:spPr>
        <p:txBody>
          <a:bodyPr wrap="none">
            <a:spAutoFit/>
          </a:bodyPr>
          <a:lstStyle/>
          <a:p>
            <a:r>
              <a:rPr lang="en-US" dirty="0"/>
              <a:t>Preprocessing </a:t>
            </a:r>
            <a:r>
              <a:rPr lang="en-US" dirty="0" smtClean="0"/>
              <a:t>the</a:t>
            </a:r>
          </a:p>
          <a:p>
            <a:r>
              <a:rPr lang="en-US" dirty="0"/>
              <a:t> </a:t>
            </a:r>
            <a:r>
              <a:rPr lang="en-US" dirty="0" smtClean="0"/>
              <a:t>      </a:t>
            </a:r>
            <a:r>
              <a:rPr lang="en-US" dirty="0"/>
              <a:t>dataset</a:t>
            </a:r>
          </a:p>
        </p:txBody>
      </p:sp>
      <p:sp>
        <p:nvSpPr>
          <p:cNvPr id="10" name="Rectangle 9"/>
          <p:cNvSpPr/>
          <p:nvPr/>
        </p:nvSpPr>
        <p:spPr>
          <a:xfrm>
            <a:off x="4217040" y="5882771"/>
            <a:ext cx="2024913" cy="369332"/>
          </a:xfrm>
          <a:prstGeom prst="rect">
            <a:avLst/>
          </a:prstGeom>
        </p:spPr>
        <p:txBody>
          <a:bodyPr wrap="none">
            <a:spAutoFit/>
          </a:bodyPr>
          <a:lstStyle/>
          <a:p>
            <a:r>
              <a:rPr lang="en-US" dirty="0"/>
              <a:t>Loading the dataset</a:t>
            </a:r>
          </a:p>
        </p:txBody>
      </p:sp>
      <p:pic>
        <p:nvPicPr>
          <p:cNvPr id="12" name="Picture 11"/>
          <p:cNvPicPr>
            <a:picLocks noChangeAspect="1"/>
          </p:cNvPicPr>
          <p:nvPr/>
        </p:nvPicPr>
        <p:blipFill>
          <a:blip r:embed="rId4"/>
          <a:stretch>
            <a:fillRect/>
          </a:stretch>
        </p:blipFill>
        <p:spPr>
          <a:xfrm>
            <a:off x="7870671" y="5619165"/>
            <a:ext cx="1237595" cy="1048603"/>
          </a:xfrm>
          <a:prstGeom prst="rect">
            <a:avLst/>
          </a:prstGeom>
        </p:spPr>
      </p:pic>
      <p:cxnSp>
        <p:nvCxnSpPr>
          <p:cNvPr id="15" name="Straight Connector 14"/>
          <p:cNvCxnSpPr/>
          <p:nvPr/>
        </p:nvCxnSpPr>
        <p:spPr>
          <a:xfrm>
            <a:off x="5329646" y="5077130"/>
            <a:ext cx="13063" cy="4079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3592090" y="5959995"/>
            <a:ext cx="549753" cy="183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6" idx="3"/>
          </p:cNvCxnSpPr>
          <p:nvPr/>
        </p:nvCxnSpPr>
        <p:spPr>
          <a:xfrm flipV="1">
            <a:off x="6302486" y="6067437"/>
            <a:ext cx="1115383" cy="896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29099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19644" y="657910"/>
            <a:ext cx="8786949" cy="2339102"/>
          </a:xfrm>
          <a:prstGeom prst="rect">
            <a:avLst/>
          </a:prstGeom>
        </p:spPr>
        <p:txBody>
          <a:bodyPr wrap="square">
            <a:spAutoFit/>
          </a:bodyPr>
          <a:lstStyle/>
          <a:p>
            <a:r>
              <a:rPr lang="en-US" sz="2000" b="1" u="sng" dirty="0"/>
              <a:t>Preprocessing the dataset</a:t>
            </a:r>
            <a:r>
              <a:rPr lang="en-US" sz="2000" b="1" dirty="0"/>
              <a:t>:</a:t>
            </a:r>
          </a:p>
          <a:p>
            <a:r>
              <a:rPr lang="en-US" dirty="0"/>
              <a:t>             </a:t>
            </a:r>
          </a:p>
          <a:p>
            <a:r>
              <a:rPr lang="en-US" dirty="0"/>
              <a:t> Data preprocessing is the process of </a:t>
            </a:r>
            <a:r>
              <a:rPr lang="en-US" dirty="0" err="1"/>
              <a:t>cleaning,transforming,and</a:t>
            </a:r>
            <a:r>
              <a:rPr lang="en-US" dirty="0"/>
              <a:t> integrating data in order to make it ready for analysis.</a:t>
            </a:r>
          </a:p>
          <a:p>
            <a:endParaRPr lang="en-US" dirty="0"/>
          </a:p>
          <a:p>
            <a:r>
              <a:rPr lang="en-US" dirty="0"/>
              <a:t>This may involve removing errors and </a:t>
            </a:r>
            <a:r>
              <a:rPr lang="en-US" dirty="0" err="1"/>
              <a:t>inconsistencies,handling</a:t>
            </a:r>
            <a:r>
              <a:rPr lang="en-US" dirty="0"/>
              <a:t> missing </a:t>
            </a:r>
            <a:r>
              <a:rPr lang="en-US" dirty="0" err="1"/>
              <a:t>values,transforming</a:t>
            </a:r>
            <a:r>
              <a:rPr lang="en-US" dirty="0"/>
              <a:t> the data into a consistent </a:t>
            </a:r>
            <a:r>
              <a:rPr lang="en-US" dirty="0" err="1"/>
              <a:t>format,and</a:t>
            </a:r>
            <a:r>
              <a:rPr lang="en-US" dirty="0"/>
              <a:t> scaling the data to a suitable range.    </a:t>
            </a:r>
          </a:p>
          <a:p>
            <a:endParaRPr lang="en-US" dirty="0"/>
          </a:p>
        </p:txBody>
      </p:sp>
      <p:sp>
        <p:nvSpPr>
          <p:cNvPr id="4" name="Rectangle 3"/>
          <p:cNvSpPr/>
          <p:nvPr/>
        </p:nvSpPr>
        <p:spPr>
          <a:xfrm>
            <a:off x="1519644" y="2732391"/>
            <a:ext cx="6096000" cy="1785104"/>
          </a:xfrm>
          <a:prstGeom prst="rect">
            <a:avLst/>
          </a:prstGeom>
        </p:spPr>
        <p:txBody>
          <a:bodyPr>
            <a:spAutoFit/>
          </a:bodyPr>
          <a:lstStyle/>
          <a:p>
            <a:r>
              <a:rPr lang="en-US" sz="2000" b="1" u="sng" dirty="0" err="1"/>
              <a:t>Visualisation</a:t>
            </a:r>
            <a:r>
              <a:rPr lang="en-US" sz="2000" b="1" u="sng" dirty="0"/>
              <a:t> and Pre-Processing of Data</a:t>
            </a:r>
          </a:p>
          <a:p>
            <a:endParaRPr lang="en-US" dirty="0"/>
          </a:p>
          <a:p>
            <a:r>
              <a:rPr lang="en-US" b="1" dirty="0"/>
              <a:t>IN[1]:</a:t>
            </a:r>
          </a:p>
          <a:p>
            <a:r>
              <a:rPr lang="en-US" dirty="0" err="1"/>
              <a:t>sns.histplot</a:t>
            </a:r>
            <a:r>
              <a:rPr lang="en-US" dirty="0"/>
              <a:t>(dataset, x='Price', bins=50, color='y')</a:t>
            </a:r>
          </a:p>
          <a:p>
            <a:r>
              <a:rPr lang="en-US" b="1" dirty="0"/>
              <a:t>OUT[1]:</a:t>
            </a:r>
          </a:p>
          <a:p>
            <a:r>
              <a:rPr lang="en-US" dirty="0"/>
              <a:t>&lt;Axes: </a:t>
            </a:r>
            <a:r>
              <a:rPr lang="en-US" dirty="0" err="1"/>
              <a:t>xlabel</a:t>
            </a:r>
            <a:r>
              <a:rPr lang="en-US" dirty="0"/>
              <a:t>='Price', </a:t>
            </a:r>
            <a:r>
              <a:rPr lang="en-US" dirty="0" err="1"/>
              <a:t>ylabel</a:t>
            </a:r>
            <a:r>
              <a:rPr lang="en-US" dirty="0"/>
              <a:t>='Count'&gt;</a:t>
            </a:r>
          </a:p>
        </p:txBody>
      </p:sp>
      <p:pic>
        <p:nvPicPr>
          <p:cNvPr id="5" name="Picture 4"/>
          <p:cNvPicPr>
            <a:picLocks noChangeAspect="1"/>
          </p:cNvPicPr>
          <p:nvPr/>
        </p:nvPicPr>
        <p:blipFill>
          <a:blip r:embed="rId2"/>
          <a:stretch>
            <a:fillRect/>
          </a:stretch>
        </p:blipFill>
        <p:spPr>
          <a:xfrm>
            <a:off x="1353371" y="4517495"/>
            <a:ext cx="8675360" cy="2074481"/>
          </a:xfrm>
          <a:prstGeom prst="rect">
            <a:avLst/>
          </a:prstGeom>
        </p:spPr>
      </p:pic>
    </p:spTree>
    <p:extLst>
      <p:ext uri="{BB962C8B-B14F-4D97-AF65-F5344CB8AC3E}">
        <p14:creationId xmlns:p14="http://schemas.microsoft.com/office/powerpoint/2010/main" val="2220619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62891" y="780646"/>
            <a:ext cx="6096000" cy="646331"/>
          </a:xfrm>
          <a:prstGeom prst="rect">
            <a:avLst/>
          </a:prstGeom>
        </p:spPr>
        <p:txBody>
          <a:bodyPr>
            <a:spAutoFit/>
          </a:bodyPr>
          <a:lstStyle/>
          <a:p>
            <a:r>
              <a:rPr lang="en-US" b="1" dirty="0"/>
              <a:t>IN[2]:</a:t>
            </a:r>
          </a:p>
          <a:p>
            <a:endParaRPr lang="en-US" dirty="0"/>
          </a:p>
        </p:txBody>
      </p:sp>
      <p:sp>
        <p:nvSpPr>
          <p:cNvPr id="3" name="Rectangle 2"/>
          <p:cNvSpPr/>
          <p:nvPr/>
        </p:nvSpPr>
        <p:spPr>
          <a:xfrm>
            <a:off x="1728546" y="1103811"/>
            <a:ext cx="4476418" cy="369332"/>
          </a:xfrm>
          <a:prstGeom prst="rect">
            <a:avLst/>
          </a:prstGeom>
        </p:spPr>
        <p:txBody>
          <a:bodyPr wrap="none">
            <a:spAutoFit/>
          </a:bodyPr>
          <a:lstStyle/>
          <a:p>
            <a:r>
              <a:rPr lang="en-US" dirty="0" err="1"/>
              <a:t>sns.boxplot</a:t>
            </a:r>
            <a:r>
              <a:rPr lang="en-US" dirty="0"/>
              <a:t>(dataset, x='Price',  palette='Blues')</a:t>
            </a:r>
          </a:p>
        </p:txBody>
      </p:sp>
      <p:sp>
        <p:nvSpPr>
          <p:cNvPr id="4" name="Rectangle 3"/>
          <p:cNvSpPr/>
          <p:nvPr/>
        </p:nvSpPr>
        <p:spPr>
          <a:xfrm>
            <a:off x="1275537" y="1611642"/>
            <a:ext cx="906017" cy="369332"/>
          </a:xfrm>
          <a:prstGeom prst="rect">
            <a:avLst/>
          </a:prstGeom>
        </p:spPr>
        <p:txBody>
          <a:bodyPr wrap="none">
            <a:spAutoFit/>
          </a:bodyPr>
          <a:lstStyle/>
          <a:p>
            <a:r>
              <a:rPr lang="en-US" dirty="0"/>
              <a:t>OUT[2]:</a:t>
            </a:r>
          </a:p>
        </p:txBody>
      </p:sp>
      <p:sp>
        <p:nvSpPr>
          <p:cNvPr id="5" name="Rectangle 4"/>
          <p:cNvSpPr/>
          <p:nvPr/>
        </p:nvSpPr>
        <p:spPr>
          <a:xfrm>
            <a:off x="1728545" y="2119473"/>
            <a:ext cx="2324867" cy="369332"/>
          </a:xfrm>
          <a:prstGeom prst="rect">
            <a:avLst/>
          </a:prstGeom>
        </p:spPr>
        <p:txBody>
          <a:bodyPr wrap="none">
            <a:spAutoFit/>
          </a:bodyPr>
          <a:lstStyle/>
          <a:p>
            <a:r>
              <a:rPr lang="en-US" dirty="0"/>
              <a:t>&lt;Axes: </a:t>
            </a:r>
            <a:r>
              <a:rPr lang="en-US" dirty="0" err="1"/>
              <a:t>xlabel</a:t>
            </a:r>
            <a:r>
              <a:rPr lang="en-US" dirty="0"/>
              <a:t>='Price'&gt;</a:t>
            </a:r>
          </a:p>
        </p:txBody>
      </p:sp>
      <p:pic>
        <p:nvPicPr>
          <p:cNvPr id="6" name="Picture 5"/>
          <p:cNvPicPr>
            <a:picLocks noChangeAspect="1"/>
          </p:cNvPicPr>
          <p:nvPr/>
        </p:nvPicPr>
        <p:blipFill>
          <a:blip r:embed="rId2"/>
          <a:stretch>
            <a:fillRect/>
          </a:stretch>
        </p:blipFill>
        <p:spPr>
          <a:xfrm>
            <a:off x="908818" y="2488805"/>
            <a:ext cx="8205927" cy="2738721"/>
          </a:xfrm>
          <a:prstGeom prst="rect">
            <a:avLst/>
          </a:prstGeom>
        </p:spPr>
      </p:pic>
      <p:pic>
        <p:nvPicPr>
          <p:cNvPr id="7" name="Picture 6"/>
          <p:cNvPicPr>
            <a:picLocks noChangeAspect="1"/>
          </p:cNvPicPr>
          <p:nvPr/>
        </p:nvPicPr>
        <p:blipFill>
          <a:blip r:embed="rId3"/>
          <a:stretch>
            <a:fillRect/>
          </a:stretch>
        </p:blipFill>
        <p:spPr>
          <a:xfrm>
            <a:off x="699342" y="5258500"/>
            <a:ext cx="9016765" cy="676715"/>
          </a:xfrm>
          <a:prstGeom prst="rect">
            <a:avLst/>
          </a:prstGeom>
        </p:spPr>
      </p:pic>
      <p:sp>
        <p:nvSpPr>
          <p:cNvPr id="8" name="Rectangle 7"/>
          <p:cNvSpPr/>
          <p:nvPr/>
        </p:nvSpPr>
        <p:spPr>
          <a:xfrm>
            <a:off x="1275537" y="5643023"/>
            <a:ext cx="8090532" cy="369332"/>
          </a:xfrm>
          <a:prstGeom prst="rect">
            <a:avLst/>
          </a:prstGeom>
        </p:spPr>
        <p:txBody>
          <a:bodyPr wrap="square">
            <a:spAutoFit/>
          </a:bodyPr>
          <a:lstStyle/>
          <a:p>
            <a:r>
              <a:rPr lang="en-US" dirty="0" err="1"/>
              <a:t>sns.jointplot</a:t>
            </a:r>
            <a:r>
              <a:rPr lang="en-US" dirty="0"/>
              <a:t>(dataset, x='Avg. Area House Age', y='Price', kind='hex')</a:t>
            </a:r>
          </a:p>
        </p:txBody>
      </p:sp>
      <p:sp>
        <p:nvSpPr>
          <p:cNvPr id="9" name="Rectangle 8"/>
          <p:cNvSpPr/>
          <p:nvPr/>
        </p:nvSpPr>
        <p:spPr>
          <a:xfrm>
            <a:off x="918755" y="6073712"/>
            <a:ext cx="6096000" cy="646331"/>
          </a:xfrm>
          <a:prstGeom prst="rect">
            <a:avLst/>
          </a:prstGeom>
        </p:spPr>
        <p:txBody>
          <a:bodyPr>
            <a:spAutoFit/>
          </a:bodyPr>
          <a:lstStyle/>
          <a:p>
            <a:r>
              <a:rPr lang="en-US" b="1" dirty="0"/>
              <a:t>OUT[3]:</a:t>
            </a:r>
          </a:p>
          <a:p>
            <a:r>
              <a:rPr lang="en-US" dirty="0"/>
              <a:t>&lt;</a:t>
            </a:r>
            <a:r>
              <a:rPr lang="en-US" dirty="0" err="1"/>
              <a:t>seaborn.axisgrid.JointGrid</a:t>
            </a:r>
            <a:r>
              <a:rPr lang="en-US" dirty="0"/>
              <a:t> at 0x7dbe246100a0&gt;</a:t>
            </a:r>
          </a:p>
        </p:txBody>
      </p:sp>
    </p:spTree>
    <p:extLst>
      <p:ext uri="{BB962C8B-B14F-4D97-AF65-F5344CB8AC3E}">
        <p14:creationId xmlns:p14="http://schemas.microsoft.com/office/powerpoint/2010/main" val="11864312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308940" y="196619"/>
            <a:ext cx="9077731" cy="4310067"/>
          </a:xfrm>
          <a:prstGeom prst="rect">
            <a:avLst/>
          </a:prstGeom>
        </p:spPr>
      </p:pic>
      <p:sp>
        <p:nvSpPr>
          <p:cNvPr id="3" name="Rectangle 2"/>
          <p:cNvSpPr/>
          <p:nvPr/>
        </p:nvSpPr>
        <p:spPr>
          <a:xfrm>
            <a:off x="1308940" y="4827453"/>
            <a:ext cx="6096000" cy="1200329"/>
          </a:xfrm>
          <a:prstGeom prst="rect">
            <a:avLst/>
          </a:prstGeom>
        </p:spPr>
        <p:txBody>
          <a:bodyPr>
            <a:spAutoFit/>
          </a:bodyPr>
          <a:lstStyle/>
          <a:p>
            <a:r>
              <a:rPr lang="en-US" b="1" dirty="0"/>
              <a:t>IN[4]</a:t>
            </a:r>
            <a:r>
              <a:rPr lang="en-US" dirty="0"/>
              <a:t>:</a:t>
            </a:r>
          </a:p>
          <a:p>
            <a:r>
              <a:rPr lang="en-US" dirty="0" err="1"/>
              <a:t>sns.jointplot</a:t>
            </a:r>
            <a:r>
              <a:rPr lang="en-US" dirty="0"/>
              <a:t>(dataset, x='Avg. Area Income', y='Price')</a:t>
            </a:r>
          </a:p>
          <a:p>
            <a:r>
              <a:rPr lang="en-US" b="1" dirty="0"/>
              <a:t>OUT[4]:</a:t>
            </a:r>
          </a:p>
          <a:p>
            <a:r>
              <a:rPr lang="en-US" dirty="0"/>
              <a:t>&lt;</a:t>
            </a:r>
            <a:r>
              <a:rPr lang="en-US" dirty="0" err="1"/>
              <a:t>seaborn.axisgrid.JointGrid</a:t>
            </a:r>
            <a:r>
              <a:rPr lang="en-US" dirty="0"/>
              <a:t> at 0x7dbe1333c250&gt;</a:t>
            </a:r>
          </a:p>
        </p:txBody>
      </p:sp>
    </p:spTree>
    <p:extLst>
      <p:ext uri="{BB962C8B-B14F-4D97-AF65-F5344CB8AC3E}">
        <p14:creationId xmlns:p14="http://schemas.microsoft.com/office/powerpoint/2010/main" val="798143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76634" y="99951"/>
            <a:ext cx="7827942" cy="4541914"/>
          </a:xfrm>
          <a:prstGeom prst="rect">
            <a:avLst/>
          </a:prstGeom>
        </p:spPr>
      </p:pic>
      <p:sp>
        <p:nvSpPr>
          <p:cNvPr id="3" name="Rectangle 2"/>
          <p:cNvSpPr/>
          <p:nvPr/>
        </p:nvSpPr>
        <p:spPr>
          <a:xfrm>
            <a:off x="1476634" y="4963273"/>
            <a:ext cx="6096000" cy="1477328"/>
          </a:xfrm>
          <a:prstGeom prst="rect">
            <a:avLst/>
          </a:prstGeom>
        </p:spPr>
        <p:txBody>
          <a:bodyPr>
            <a:spAutoFit/>
          </a:bodyPr>
          <a:lstStyle/>
          <a:p>
            <a:r>
              <a:rPr lang="en-US" b="1" dirty="0"/>
              <a:t>IN[5]:</a:t>
            </a:r>
          </a:p>
          <a:p>
            <a:r>
              <a:rPr lang="en-US" dirty="0" err="1"/>
              <a:t>plt.figure</a:t>
            </a:r>
            <a:r>
              <a:rPr lang="en-US" dirty="0"/>
              <a:t>(</a:t>
            </a:r>
            <a:r>
              <a:rPr lang="en-US" dirty="0" err="1"/>
              <a:t>figsize</a:t>
            </a:r>
            <a:r>
              <a:rPr lang="en-US" dirty="0"/>
              <a:t>=(12,8))</a:t>
            </a:r>
          </a:p>
          <a:p>
            <a:r>
              <a:rPr lang="en-US" dirty="0" err="1"/>
              <a:t>sns.pairplot</a:t>
            </a:r>
            <a:r>
              <a:rPr lang="en-US" dirty="0"/>
              <a:t>(dataset)</a:t>
            </a:r>
          </a:p>
          <a:p>
            <a:r>
              <a:rPr lang="en-US" b="1" dirty="0"/>
              <a:t>OUT[5]:</a:t>
            </a:r>
          </a:p>
          <a:p>
            <a:r>
              <a:rPr lang="en-US" dirty="0"/>
              <a:t>&lt;</a:t>
            </a:r>
            <a:r>
              <a:rPr lang="en-US" dirty="0" err="1"/>
              <a:t>seaborn.axisgrid.PairGrid</a:t>
            </a:r>
            <a:r>
              <a:rPr lang="en-US" dirty="0"/>
              <a:t> at 0x7dbe1333c340&gt;</a:t>
            </a:r>
          </a:p>
        </p:txBody>
      </p:sp>
    </p:spTree>
    <p:extLst>
      <p:ext uri="{BB962C8B-B14F-4D97-AF65-F5344CB8AC3E}">
        <p14:creationId xmlns:p14="http://schemas.microsoft.com/office/powerpoint/2010/main" val="5695200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66642" y="150055"/>
            <a:ext cx="10022693" cy="3840813"/>
          </a:xfrm>
          <a:prstGeom prst="rect">
            <a:avLst/>
          </a:prstGeom>
        </p:spPr>
      </p:pic>
      <p:sp>
        <p:nvSpPr>
          <p:cNvPr id="3" name="Rectangle 2"/>
          <p:cNvSpPr/>
          <p:nvPr/>
        </p:nvSpPr>
        <p:spPr>
          <a:xfrm>
            <a:off x="1702525" y="4200829"/>
            <a:ext cx="6096000" cy="2585323"/>
          </a:xfrm>
          <a:prstGeom prst="rect">
            <a:avLst/>
          </a:prstGeom>
        </p:spPr>
        <p:txBody>
          <a:bodyPr>
            <a:spAutoFit/>
          </a:bodyPr>
          <a:lstStyle/>
          <a:p>
            <a:r>
              <a:rPr lang="en-US" b="1" dirty="0"/>
              <a:t>IN[6]:</a:t>
            </a:r>
          </a:p>
          <a:p>
            <a:r>
              <a:rPr lang="en-US" dirty="0" err="1"/>
              <a:t>dataset.hist</a:t>
            </a:r>
            <a:r>
              <a:rPr lang="en-US" dirty="0"/>
              <a:t>(</a:t>
            </a:r>
            <a:r>
              <a:rPr lang="en-US" dirty="0" err="1"/>
              <a:t>figsize</a:t>
            </a:r>
            <a:r>
              <a:rPr lang="en-US" dirty="0"/>
              <a:t>=(10,8))</a:t>
            </a:r>
          </a:p>
          <a:p>
            <a:r>
              <a:rPr lang="en-US" b="1" dirty="0"/>
              <a:t>OUT[6]:</a:t>
            </a:r>
          </a:p>
          <a:p>
            <a:r>
              <a:rPr lang="en-US" dirty="0"/>
              <a:t>array([[&lt;Axes: title={'center': 'Avg. Area Income'}&gt;,</a:t>
            </a:r>
          </a:p>
          <a:p>
            <a:r>
              <a:rPr lang="en-US" dirty="0"/>
              <a:t>        &lt;Axes: title={'center': 'Avg. Area House Age'}&gt;],</a:t>
            </a:r>
          </a:p>
          <a:p>
            <a:r>
              <a:rPr lang="en-US" dirty="0"/>
              <a:t>       [&lt;Axes: title={'center': 'Avg. Area Number of Rooms'}&gt;,</a:t>
            </a:r>
          </a:p>
          <a:p>
            <a:r>
              <a:rPr lang="en-US" dirty="0"/>
              <a:t>        &lt;Axes: title={'center': 'Avg. Area Number of Bedrooms'}&gt;],</a:t>
            </a:r>
          </a:p>
          <a:p>
            <a:r>
              <a:rPr lang="en-US" dirty="0"/>
              <a:t>       [&lt;Axes: title={'center': 'Area Population'}&gt;,</a:t>
            </a:r>
          </a:p>
          <a:p>
            <a:r>
              <a:rPr lang="en-US" dirty="0"/>
              <a:t>        &lt;Axes: title={'center': 'Price'}&gt;]], </a:t>
            </a:r>
            <a:r>
              <a:rPr lang="en-US" dirty="0" err="1"/>
              <a:t>dtype</a:t>
            </a:r>
            <a:r>
              <a:rPr lang="en-US" dirty="0"/>
              <a:t>=object)</a:t>
            </a:r>
          </a:p>
        </p:txBody>
      </p:sp>
    </p:spTree>
    <p:extLst>
      <p:ext uri="{BB962C8B-B14F-4D97-AF65-F5344CB8AC3E}">
        <p14:creationId xmlns:p14="http://schemas.microsoft.com/office/powerpoint/2010/main" val="1654219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49530" y="153935"/>
            <a:ext cx="9839797" cy="4773582"/>
          </a:xfrm>
          <a:prstGeom prst="rect">
            <a:avLst/>
          </a:prstGeom>
        </p:spPr>
      </p:pic>
      <p:sp>
        <p:nvSpPr>
          <p:cNvPr id="3" name="Rectangle 2"/>
          <p:cNvSpPr/>
          <p:nvPr/>
        </p:nvSpPr>
        <p:spPr>
          <a:xfrm>
            <a:off x="1545771" y="5201624"/>
            <a:ext cx="6096000" cy="1261884"/>
          </a:xfrm>
          <a:prstGeom prst="rect">
            <a:avLst/>
          </a:prstGeom>
        </p:spPr>
        <p:txBody>
          <a:bodyPr>
            <a:spAutoFit/>
          </a:bodyPr>
          <a:lstStyle/>
          <a:p>
            <a:r>
              <a:rPr lang="en-US" sz="2000" b="1" u="sng" dirty="0" err="1">
                <a:solidFill>
                  <a:srgbClr val="000000"/>
                </a:solidFill>
                <a:latin typeface="Inter"/>
              </a:rPr>
              <a:t>Visualising</a:t>
            </a:r>
            <a:r>
              <a:rPr lang="en-US" sz="2000" b="1" u="sng" dirty="0">
                <a:solidFill>
                  <a:srgbClr val="000000"/>
                </a:solidFill>
                <a:latin typeface="Inter"/>
              </a:rPr>
              <a:t> Correlation</a:t>
            </a:r>
          </a:p>
          <a:p>
            <a:endParaRPr lang="en-US" sz="2000" b="1" u="sng" dirty="0">
              <a:solidFill>
                <a:srgbClr val="000000"/>
              </a:solidFill>
              <a:latin typeface="Inter"/>
            </a:endParaRPr>
          </a:p>
          <a:p>
            <a:r>
              <a:rPr lang="en-US" b="1" dirty="0">
                <a:solidFill>
                  <a:srgbClr val="000000"/>
                </a:solidFill>
                <a:latin typeface="Inter"/>
              </a:rPr>
              <a:t>IN[7]:</a:t>
            </a:r>
          </a:p>
          <a:p>
            <a:r>
              <a:rPr lang="en-US" dirty="0" err="1">
                <a:solidFill>
                  <a:srgbClr val="000000"/>
                </a:solidFill>
                <a:latin typeface="Inter"/>
              </a:rPr>
              <a:t>dataset.corr</a:t>
            </a:r>
            <a:r>
              <a:rPr lang="en-US" dirty="0">
                <a:solidFill>
                  <a:srgbClr val="000000"/>
                </a:solidFill>
                <a:latin typeface="Inter"/>
              </a:rPr>
              <a:t>(</a:t>
            </a:r>
            <a:r>
              <a:rPr lang="en-US" dirty="0" err="1">
                <a:solidFill>
                  <a:srgbClr val="000000"/>
                </a:solidFill>
                <a:latin typeface="Inter"/>
              </a:rPr>
              <a:t>numeric_only</a:t>
            </a:r>
            <a:r>
              <a:rPr lang="en-US" dirty="0">
                <a:solidFill>
                  <a:srgbClr val="000000"/>
                </a:solidFill>
                <a:latin typeface="Inter"/>
              </a:rPr>
              <a:t>=True)</a:t>
            </a:r>
          </a:p>
        </p:txBody>
      </p:sp>
    </p:spTree>
    <p:extLst>
      <p:ext uri="{BB962C8B-B14F-4D97-AF65-F5344CB8AC3E}">
        <p14:creationId xmlns:p14="http://schemas.microsoft.com/office/powerpoint/2010/main" val="13592248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89017" y="911275"/>
            <a:ext cx="6096000" cy="646331"/>
          </a:xfrm>
          <a:prstGeom prst="rect">
            <a:avLst/>
          </a:prstGeom>
        </p:spPr>
        <p:txBody>
          <a:bodyPr>
            <a:spAutoFit/>
          </a:bodyPr>
          <a:lstStyle/>
          <a:p>
            <a:r>
              <a:rPr lang="en-US" b="1" dirty="0"/>
              <a:t>OUT[7]:</a:t>
            </a:r>
          </a:p>
          <a:p>
            <a:endParaRPr lang="en-US" dirty="0"/>
          </a:p>
        </p:txBody>
      </p:sp>
      <p:pic>
        <p:nvPicPr>
          <p:cNvPr id="3" name="Picture 2"/>
          <p:cNvPicPr>
            <a:picLocks noChangeAspect="1"/>
          </p:cNvPicPr>
          <p:nvPr/>
        </p:nvPicPr>
        <p:blipFill>
          <a:blip r:embed="rId2"/>
          <a:stretch>
            <a:fillRect/>
          </a:stretch>
        </p:blipFill>
        <p:spPr>
          <a:xfrm>
            <a:off x="1741371" y="1335298"/>
            <a:ext cx="7925487" cy="3743268"/>
          </a:xfrm>
          <a:prstGeom prst="rect">
            <a:avLst/>
          </a:prstGeom>
        </p:spPr>
      </p:pic>
      <p:sp>
        <p:nvSpPr>
          <p:cNvPr id="4" name="Rectangle 3"/>
          <p:cNvSpPr/>
          <p:nvPr/>
        </p:nvSpPr>
        <p:spPr>
          <a:xfrm>
            <a:off x="1737017" y="5380672"/>
            <a:ext cx="6096000" cy="1477328"/>
          </a:xfrm>
          <a:prstGeom prst="rect">
            <a:avLst/>
          </a:prstGeom>
        </p:spPr>
        <p:txBody>
          <a:bodyPr>
            <a:spAutoFit/>
          </a:bodyPr>
          <a:lstStyle/>
          <a:p>
            <a:r>
              <a:rPr lang="en-US" b="1" dirty="0"/>
              <a:t>IN[8]:</a:t>
            </a:r>
          </a:p>
          <a:p>
            <a:r>
              <a:rPr lang="en-US" dirty="0" err="1"/>
              <a:t>plt.figure</a:t>
            </a:r>
            <a:r>
              <a:rPr lang="en-US" dirty="0"/>
              <a:t>(</a:t>
            </a:r>
            <a:r>
              <a:rPr lang="en-US" dirty="0" err="1"/>
              <a:t>figsize</a:t>
            </a:r>
            <a:r>
              <a:rPr lang="en-US" dirty="0"/>
              <a:t>=(10,5))</a:t>
            </a:r>
          </a:p>
          <a:p>
            <a:r>
              <a:rPr lang="en-US" dirty="0" err="1"/>
              <a:t>sns.heatmap</a:t>
            </a:r>
            <a:r>
              <a:rPr lang="en-US" dirty="0"/>
              <a:t>(</a:t>
            </a:r>
            <a:r>
              <a:rPr lang="en-US" dirty="0" err="1"/>
              <a:t>dataset.corr</a:t>
            </a:r>
            <a:r>
              <a:rPr lang="en-US" dirty="0"/>
              <a:t>(</a:t>
            </a:r>
            <a:r>
              <a:rPr lang="en-US" dirty="0" err="1"/>
              <a:t>numeric_only</a:t>
            </a:r>
            <a:r>
              <a:rPr lang="en-US" dirty="0"/>
              <a:t> = True), </a:t>
            </a:r>
            <a:r>
              <a:rPr lang="en-US" dirty="0" err="1"/>
              <a:t>annot</a:t>
            </a:r>
            <a:r>
              <a:rPr lang="en-US" dirty="0"/>
              <a:t>=True)</a:t>
            </a:r>
          </a:p>
          <a:p>
            <a:r>
              <a:rPr lang="en-US" b="1" dirty="0"/>
              <a:t>OUT[8]:</a:t>
            </a:r>
          </a:p>
          <a:p>
            <a:r>
              <a:rPr lang="en-US" dirty="0"/>
              <a:t>&lt;Axes: &gt;</a:t>
            </a:r>
          </a:p>
        </p:txBody>
      </p:sp>
    </p:spTree>
    <p:extLst>
      <p:ext uri="{BB962C8B-B14F-4D97-AF65-F5344CB8AC3E}">
        <p14:creationId xmlns:p14="http://schemas.microsoft.com/office/powerpoint/2010/main" val="25512961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398625" y="645935"/>
            <a:ext cx="9394750" cy="5566130"/>
          </a:xfrm>
          <a:prstGeom prst="rect">
            <a:avLst/>
          </a:prstGeom>
        </p:spPr>
      </p:pic>
    </p:spTree>
    <p:extLst>
      <p:ext uri="{BB962C8B-B14F-4D97-AF65-F5344CB8AC3E}">
        <p14:creationId xmlns:p14="http://schemas.microsoft.com/office/powerpoint/2010/main" val="40672184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40823" y="1269913"/>
            <a:ext cx="10458994" cy="4524315"/>
          </a:xfrm>
          <a:prstGeom prst="rect">
            <a:avLst/>
          </a:prstGeom>
        </p:spPr>
        <p:txBody>
          <a:bodyPr wrap="square">
            <a:spAutoFit/>
          </a:bodyPr>
          <a:lstStyle/>
          <a:p>
            <a:r>
              <a:rPr lang="en-US" sz="2400" b="1" u="sng" dirty="0"/>
              <a:t>Content for a Project Phase 2:</a:t>
            </a:r>
          </a:p>
          <a:p>
            <a:endParaRPr lang="en-US" sz="2400" dirty="0"/>
          </a:p>
          <a:p>
            <a:r>
              <a:rPr lang="en-US" sz="2400" dirty="0"/>
              <a:t> </a:t>
            </a:r>
          </a:p>
          <a:p>
            <a:r>
              <a:rPr lang="en-US" sz="2400" dirty="0"/>
              <a:t>Consider exploring advanced regression techniques like Gradient Boosting or </a:t>
            </a:r>
            <a:r>
              <a:rPr lang="en-US" sz="2400" dirty="0" err="1"/>
              <a:t>XGBoost</a:t>
            </a:r>
            <a:r>
              <a:rPr lang="en-US" sz="2400" dirty="0"/>
              <a:t> for improved Prediction accuracy.</a:t>
            </a:r>
          </a:p>
          <a:p>
            <a:endParaRPr lang="en-US" sz="2400" dirty="0"/>
          </a:p>
          <a:p>
            <a:r>
              <a:rPr lang="en-US" sz="2400" b="1" u="sng" dirty="0"/>
              <a:t>Data Source:</a:t>
            </a:r>
          </a:p>
          <a:p>
            <a:endParaRPr lang="en-US" sz="2400" dirty="0"/>
          </a:p>
          <a:p>
            <a:r>
              <a:rPr lang="en-US" sz="2400" dirty="0"/>
              <a:t>A good data source for house prediction using machine learning should be</a:t>
            </a:r>
          </a:p>
          <a:p>
            <a:r>
              <a:rPr lang="en-US" sz="2400" dirty="0" err="1"/>
              <a:t>Accurate,Complete,Covering</a:t>
            </a:r>
            <a:r>
              <a:rPr lang="en-US" sz="2400" dirty="0"/>
              <a:t> the </a:t>
            </a:r>
            <a:r>
              <a:rPr lang="en-US" sz="2400" dirty="0" err="1"/>
              <a:t>geographie</a:t>
            </a:r>
            <a:r>
              <a:rPr lang="en-US" sz="2400" dirty="0"/>
              <a:t> area of </a:t>
            </a:r>
            <a:r>
              <a:rPr lang="en-US" sz="2400" dirty="0" err="1"/>
              <a:t>interest,Accessible</a:t>
            </a:r>
            <a:r>
              <a:rPr lang="en-US" sz="2400" dirty="0"/>
              <a:t>.</a:t>
            </a:r>
          </a:p>
          <a:p>
            <a:endParaRPr lang="en-US" sz="2400" dirty="0"/>
          </a:p>
          <a:p>
            <a:r>
              <a:rPr lang="en-US" sz="2400" dirty="0"/>
              <a:t>    Data Link:(</a:t>
            </a:r>
            <a:r>
              <a:rPr lang="en-US" sz="2400" dirty="0">
                <a:solidFill>
                  <a:srgbClr val="00B0F0"/>
                </a:solidFill>
              </a:rPr>
              <a:t>https://www.kaggle.com/datasets/vedavyasv/usa-housing</a:t>
            </a:r>
            <a:r>
              <a:rPr lang="en-US" sz="2400" dirty="0"/>
              <a:t>)</a:t>
            </a:r>
          </a:p>
        </p:txBody>
      </p:sp>
    </p:spTree>
    <p:extLst>
      <p:ext uri="{BB962C8B-B14F-4D97-AF65-F5344CB8AC3E}">
        <p14:creationId xmlns:p14="http://schemas.microsoft.com/office/powerpoint/2010/main" val="30397985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59726" y="141170"/>
            <a:ext cx="8225246" cy="6894195"/>
          </a:xfrm>
          <a:prstGeom prst="rect">
            <a:avLst/>
          </a:prstGeom>
        </p:spPr>
        <p:txBody>
          <a:bodyPr wrap="square">
            <a:spAutoFit/>
          </a:bodyPr>
          <a:lstStyle/>
          <a:p>
            <a:r>
              <a:rPr lang="en-US" sz="3200" b="1" u="sng" dirty="0"/>
              <a:t>Overview of the process:</a:t>
            </a:r>
          </a:p>
          <a:p>
            <a:endParaRPr lang="en-US" sz="3200" b="1" u="sng" dirty="0"/>
          </a:p>
          <a:p>
            <a:r>
              <a:rPr lang="en-US" dirty="0"/>
              <a:t>            The following is an overview of the process of building a house price prediction model</a:t>
            </a:r>
          </a:p>
          <a:p>
            <a:r>
              <a:rPr lang="en-US" dirty="0"/>
              <a:t> by feature </a:t>
            </a:r>
            <a:r>
              <a:rPr lang="en-US" dirty="0" err="1"/>
              <a:t>selection,model</a:t>
            </a:r>
            <a:r>
              <a:rPr lang="en-US" dirty="0"/>
              <a:t> training and evaluation.</a:t>
            </a:r>
          </a:p>
          <a:p>
            <a:endParaRPr lang="en-US" dirty="0"/>
          </a:p>
          <a:p>
            <a:r>
              <a:rPr lang="en-US" b="1" dirty="0"/>
              <a:t>1.Prepare the Data</a:t>
            </a:r>
            <a:r>
              <a:rPr lang="en-US" dirty="0"/>
              <a:t>: This includes cleaning the </a:t>
            </a:r>
            <a:r>
              <a:rPr lang="en-US" dirty="0" err="1"/>
              <a:t>Data,removing</a:t>
            </a:r>
            <a:r>
              <a:rPr lang="en-US" dirty="0"/>
              <a:t> </a:t>
            </a:r>
            <a:r>
              <a:rPr lang="en-US" dirty="0" err="1"/>
              <a:t>outliers,and</a:t>
            </a:r>
            <a:r>
              <a:rPr lang="en-US" dirty="0"/>
              <a:t> handling missing values.</a:t>
            </a:r>
          </a:p>
          <a:p>
            <a:endParaRPr lang="en-US" dirty="0"/>
          </a:p>
          <a:p>
            <a:r>
              <a:rPr lang="en-US" b="1" dirty="0"/>
              <a:t>2.Perform feature selection: </a:t>
            </a:r>
            <a:r>
              <a:rPr lang="en-US" dirty="0"/>
              <a:t>This can be done using a variety of </a:t>
            </a:r>
            <a:r>
              <a:rPr lang="en-US" dirty="0" err="1"/>
              <a:t>methods,such</a:t>
            </a:r>
            <a:r>
              <a:rPr lang="en-US" dirty="0"/>
              <a:t> as correlation </a:t>
            </a:r>
            <a:r>
              <a:rPr lang="en-US" dirty="0" err="1"/>
              <a:t>analysis,information</a:t>
            </a:r>
            <a:r>
              <a:rPr lang="en-US" dirty="0"/>
              <a:t> </a:t>
            </a:r>
            <a:r>
              <a:rPr lang="en-US" dirty="0" err="1"/>
              <a:t>gain,and</a:t>
            </a:r>
            <a:r>
              <a:rPr lang="en-US" dirty="0"/>
              <a:t> recursive feature elimination.</a:t>
            </a:r>
          </a:p>
          <a:p>
            <a:endParaRPr lang="en-US" dirty="0"/>
          </a:p>
          <a:p>
            <a:r>
              <a:rPr lang="en-US" b="1" dirty="0"/>
              <a:t>3.Train the model: </a:t>
            </a:r>
            <a:r>
              <a:rPr lang="en-US" dirty="0"/>
              <a:t>There are many different machine learning algorithm that can be used for house price prediction some popular choices include linear </a:t>
            </a:r>
            <a:r>
              <a:rPr lang="en-US" dirty="0" err="1"/>
              <a:t>regression,random</a:t>
            </a:r>
            <a:r>
              <a:rPr lang="en-US" dirty="0"/>
              <a:t> </a:t>
            </a:r>
            <a:r>
              <a:rPr lang="en-US" dirty="0" err="1"/>
              <a:t>forests,and</a:t>
            </a:r>
            <a:r>
              <a:rPr lang="en-US" dirty="0"/>
              <a:t> gradient boosting machines.</a:t>
            </a:r>
          </a:p>
          <a:p>
            <a:endParaRPr lang="en-US" dirty="0"/>
          </a:p>
          <a:p>
            <a:r>
              <a:rPr lang="en-US" b="1" dirty="0"/>
              <a:t>4.Evaluate the model: </a:t>
            </a:r>
            <a:r>
              <a:rPr lang="en-US" dirty="0"/>
              <a:t>This can be done by calculating the mean squared error(MSE)or the root mean squared error(RMSE)of the model’s prediction on the held-out test set.</a:t>
            </a:r>
          </a:p>
          <a:p>
            <a:endParaRPr lang="en-US" dirty="0"/>
          </a:p>
          <a:p>
            <a:r>
              <a:rPr lang="en-US" b="1" dirty="0"/>
              <a:t>5.Deploy the model: </a:t>
            </a:r>
            <a:r>
              <a:rPr lang="en-US" dirty="0"/>
              <a:t>Once the model has been evaluated and found to be performing </a:t>
            </a:r>
            <a:r>
              <a:rPr lang="en-US" dirty="0" err="1"/>
              <a:t>well,it</a:t>
            </a:r>
            <a:r>
              <a:rPr lang="en-US" dirty="0"/>
              <a:t> can </a:t>
            </a:r>
            <a:r>
              <a:rPr lang="en-US" dirty="0" err="1"/>
              <a:t>bedeployed</a:t>
            </a:r>
            <a:r>
              <a:rPr lang="en-US" dirty="0"/>
              <a:t> to production so that it can be used to predict the house prices of new houses </a:t>
            </a:r>
          </a:p>
          <a:p>
            <a:endParaRPr lang="en-US" dirty="0"/>
          </a:p>
        </p:txBody>
      </p:sp>
    </p:spTree>
    <p:extLst>
      <p:ext uri="{BB962C8B-B14F-4D97-AF65-F5344CB8AC3E}">
        <p14:creationId xmlns:p14="http://schemas.microsoft.com/office/powerpoint/2010/main" val="14967266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16034" y="1134279"/>
            <a:ext cx="6096000" cy="4955203"/>
          </a:xfrm>
          <a:prstGeom prst="rect">
            <a:avLst/>
          </a:prstGeom>
        </p:spPr>
        <p:txBody>
          <a:bodyPr>
            <a:spAutoFit/>
          </a:bodyPr>
          <a:lstStyle/>
          <a:p>
            <a:r>
              <a:rPr lang="en-US" sz="2400" b="1" dirty="0"/>
              <a:t>PROCEDURE:</a:t>
            </a:r>
          </a:p>
          <a:p>
            <a:endParaRPr lang="en-US" dirty="0"/>
          </a:p>
          <a:p>
            <a:r>
              <a:rPr lang="en-US" sz="2000" b="1" u="sng" dirty="0"/>
              <a:t>Feature selection:</a:t>
            </a:r>
          </a:p>
          <a:p>
            <a:endParaRPr lang="en-US" sz="2000" b="1" dirty="0"/>
          </a:p>
          <a:p>
            <a:pPr marL="342900" indent="-342900">
              <a:buAutoNum type="arabicPeriod"/>
            </a:pPr>
            <a:r>
              <a:rPr lang="en-US" b="1" dirty="0"/>
              <a:t>Identify the target variable</a:t>
            </a:r>
            <a:r>
              <a:rPr lang="en-US" dirty="0"/>
              <a:t>: This is the variable that you want to </a:t>
            </a:r>
            <a:r>
              <a:rPr lang="en-US" dirty="0" err="1"/>
              <a:t>predict,such</a:t>
            </a:r>
            <a:r>
              <a:rPr lang="en-US" dirty="0"/>
              <a:t> as house price.</a:t>
            </a:r>
          </a:p>
          <a:p>
            <a:endParaRPr lang="en-US" dirty="0"/>
          </a:p>
          <a:p>
            <a:r>
              <a:rPr lang="en-US" b="1" dirty="0"/>
              <a:t>2.Explore the Data: </a:t>
            </a:r>
            <a:r>
              <a:rPr lang="en-US" dirty="0"/>
              <a:t>This will help you to understand the relationships between the different features and the target variable .You can use data visualization and correlation analysis to identify features that are highly correlated with the target variable.</a:t>
            </a:r>
          </a:p>
          <a:p>
            <a:endParaRPr lang="en-US" dirty="0"/>
          </a:p>
          <a:p>
            <a:r>
              <a:rPr lang="en-US" b="1" dirty="0"/>
              <a:t>3.Remove redundant features: </a:t>
            </a:r>
            <a:r>
              <a:rPr lang="en-US" dirty="0"/>
              <a:t>If two features are highly correlated with each other ,then you can remove one of the features as they are used to predict the house price of new houses.</a:t>
            </a:r>
          </a:p>
        </p:txBody>
      </p:sp>
    </p:spTree>
    <p:extLst>
      <p:ext uri="{BB962C8B-B14F-4D97-AF65-F5344CB8AC3E}">
        <p14:creationId xmlns:p14="http://schemas.microsoft.com/office/powerpoint/2010/main" val="25014004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66948" y="693693"/>
            <a:ext cx="8865326" cy="1692771"/>
          </a:xfrm>
          <a:prstGeom prst="rect">
            <a:avLst/>
          </a:prstGeom>
        </p:spPr>
        <p:txBody>
          <a:bodyPr wrap="square">
            <a:spAutoFit/>
          </a:bodyPr>
          <a:lstStyle/>
          <a:p>
            <a:r>
              <a:rPr lang="en-US" sz="2800" b="1" u="sng" dirty="0"/>
              <a:t>Model training</a:t>
            </a:r>
            <a:r>
              <a:rPr lang="en-US" sz="2000" b="1" dirty="0"/>
              <a:t>:</a:t>
            </a:r>
          </a:p>
          <a:p>
            <a:r>
              <a:rPr lang="en-US" sz="2000" b="1" dirty="0"/>
              <a:t>      </a:t>
            </a:r>
            <a:r>
              <a:rPr lang="en-US" dirty="0"/>
              <a:t>Training a house price prediction model involves the process of fitting a machine learning algorithm to a dataset containing features related to houses (e.g., number of bedrooms, square footage, location, etc.) and their corresponding prices.</a:t>
            </a:r>
          </a:p>
          <a:p>
            <a:r>
              <a:rPr lang="en-US" sz="2000" b="1" dirty="0"/>
              <a:t>           </a:t>
            </a:r>
          </a:p>
        </p:txBody>
      </p:sp>
      <p:sp>
        <p:nvSpPr>
          <p:cNvPr id="5" name="Rectangle 4"/>
          <p:cNvSpPr/>
          <p:nvPr/>
        </p:nvSpPr>
        <p:spPr>
          <a:xfrm>
            <a:off x="2535947" y="2201798"/>
            <a:ext cx="2638415" cy="369332"/>
          </a:xfrm>
          <a:prstGeom prst="rect">
            <a:avLst/>
          </a:prstGeom>
        </p:spPr>
        <p:txBody>
          <a:bodyPr wrap="none">
            <a:spAutoFit/>
          </a:bodyPr>
          <a:lstStyle/>
          <a:p>
            <a:r>
              <a:rPr lang="en-US" dirty="0" smtClean="0"/>
              <a:t>Model= </a:t>
            </a:r>
            <a:r>
              <a:rPr lang="en-US" dirty="0" err="1"/>
              <a:t>LinearRegression</a:t>
            </a:r>
            <a:r>
              <a:rPr lang="en-US" dirty="0"/>
              <a:t>()</a:t>
            </a:r>
          </a:p>
        </p:txBody>
      </p:sp>
      <p:sp>
        <p:nvSpPr>
          <p:cNvPr id="6" name="Rectangle 5"/>
          <p:cNvSpPr/>
          <p:nvPr/>
        </p:nvSpPr>
        <p:spPr>
          <a:xfrm>
            <a:off x="2126362" y="2909560"/>
            <a:ext cx="6096000" cy="3416320"/>
          </a:xfrm>
          <a:prstGeom prst="rect">
            <a:avLst/>
          </a:prstGeom>
        </p:spPr>
        <p:txBody>
          <a:bodyPr>
            <a:spAutoFit/>
          </a:bodyPr>
          <a:lstStyle/>
          <a:p>
            <a:r>
              <a:rPr lang="en-US" dirty="0"/>
              <a:t># Import necessary libraries</a:t>
            </a:r>
          </a:p>
          <a:p>
            <a:r>
              <a:rPr lang="en-US" dirty="0"/>
              <a:t>import </a:t>
            </a:r>
            <a:r>
              <a:rPr lang="en-US" dirty="0" err="1"/>
              <a:t>numpy</a:t>
            </a:r>
            <a:r>
              <a:rPr lang="en-US" dirty="0"/>
              <a:t> as np</a:t>
            </a:r>
          </a:p>
          <a:p>
            <a:r>
              <a:rPr lang="en-US" dirty="0"/>
              <a:t>import </a:t>
            </a:r>
            <a:r>
              <a:rPr lang="en-US" dirty="0" err="1"/>
              <a:t>matplotlib.pyplot</a:t>
            </a:r>
            <a:r>
              <a:rPr lang="en-US" dirty="0"/>
              <a:t> as </a:t>
            </a:r>
            <a:r>
              <a:rPr lang="en-US" dirty="0" err="1"/>
              <a:t>plt</a:t>
            </a:r>
            <a:endParaRPr lang="en-US" dirty="0"/>
          </a:p>
          <a:p>
            <a:r>
              <a:rPr lang="en-US" dirty="0"/>
              <a:t>from </a:t>
            </a:r>
            <a:r>
              <a:rPr lang="en-US" dirty="0" err="1"/>
              <a:t>sklearn.linear_model</a:t>
            </a:r>
            <a:r>
              <a:rPr lang="en-US" dirty="0"/>
              <a:t> import </a:t>
            </a:r>
            <a:r>
              <a:rPr lang="en-US" dirty="0" err="1"/>
              <a:t>LinearRegression</a:t>
            </a:r>
            <a:endParaRPr lang="en-US" dirty="0"/>
          </a:p>
          <a:p>
            <a:r>
              <a:rPr lang="en-US" dirty="0"/>
              <a:t>from </a:t>
            </a:r>
            <a:r>
              <a:rPr lang="en-US" dirty="0" err="1"/>
              <a:t>sklearn.model_selection</a:t>
            </a:r>
            <a:r>
              <a:rPr lang="en-US" dirty="0"/>
              <a:t> import </a:t>
            </a:r>
            <a:r>
              <a:rPr lang="en-US" dirty="0" err="1"/>
              <a:t>train_test_split</a:t>
            </a:r>
            <a:endParaRPr lang="en-US" dirty="0"/>
          </a:p>
          <a:p>
            <a:r>
              <a:rPr lang="en-US" dirty="0"/>
              <a:t>from </a:t>
            </a:r>
            <a:r>
              <a:rPr lang="en-US" dirty="0" err="1"/>
              <a:t>sklearn.metrics</a:t>
            </a:r>
            <a:r>
              <a:rPr lang="en-US" dirty="0"/>
              <a:t> import </a:t>
            </a:r>
            <a:r>
              <a:rPr lang="en-US" dirty="0" err="1"/>
              <a:t>mean_squared_error</a:t>
            </a:r>
            <a:endParaRPr lang="en-US" dirty="0"/>
          </a:p>
          <a:p>
            <a:endParaRPr lang="en-US" dirty="0"/>
          </a:p>
          <a:p>
            <a:r>
              <a:rPr lang="en-US" dirty="0"/>
              <a:t># Generate some example data</a:t>
            </a:r>
          </a:p>
          <a:p>
            <a:r>
              <a:rPr lang="en-US" dirty="0" err="1"/>
              <a:t>np.random.seed</a:t>
            </a:r>
            <a:r>
              <a:rPr lang="en-US" dirty="0"/>
              <a:t>(0)</a:t>
            </a:r>
          </a:p>
          <a:p>
            <a:r>
              <a:rPr lang="en-US" dirty="0"/>
              <a:t>X = </a:t>
            </a:r>
            <a:r>
              <a:rPr lang="en-US" dirty="0" err="1"/>
              <a:t>np.random.rand</a:t>
            </a:r>
            <a:r>
              <a:rPr lang="en-US" dirty="0"/>
              <a:t>(100, 1)  # Independent variable</a:t>
            </a:r>
          </a:p>
          <a:p>
            <a:r>
              <a:rPr lang="en-US" dirty="0"/>
              <a:t>y = 2 * </a:t>
            </a:r>
            <a:r>
              <a:rPr lang="en-US" dirty="0" err="1"/>
              <a:t>X.squeeze</a:t>
            </a:r>
            <a:r>
              <a:rPr lang="en-US" dirty="0"/>
              <a:t>() + </a:t>
            </a:r>
            <a:r>
              <a:rPr lang="en-US" dirty="0" err="1"/>
              <a:t>np.random.randn</a:t>
            </a:r>
            <a:r>
              <a:rPr lang="en-US" dirty="0"/>
              <a:t>(100)  # Dependent variable with some random noise</a:t>
            </a:r>
          </a:p>
        </p:txBody>
      </p:sp>
    </p:spTree>
    <p:extLst>
      <p:ext uri="{BB962C8B-B14F-4D97-AF65-F5344CB8AC3E}">
        <p14:creationId xmlns:p14="http://schemas.microsoft.com/office/powerpoint/2010/main" val="24905223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24594" y="861040"/>
            <a:ext cx="6096000" cy="5632311"/>
          </a:xfrm>
          <a:prstGeom prst="rect">
            <a:avLst/>
          </a:prstGeom>
        </p:spPr>
        <p:txBody>
          <a:bodyPr>
            <a:spAutoFit/>
          </a:bodyPr>
          <a:lstStyle/>
          <a:p>
            <a:r>
              <a:rPr lang="en-US" dirty="0"/>
              <a:t># Initialize the Linear Regression model</a:t>
            </a:r>
          </a:p>
          <a:p>
            <a:r>
              <a:rPr lang="en-US" dirty="0"/>
              <a:t>model = </a:t>
            </a:r>
            <a:r>
              <a:rPr lang="en-US" dirty="0" err="1"/>
              <a:t>LinearRegression</a:t>
            </a:r>
            <a:r>
              <a:rPr lang="en-US" dirty="0"/>
              <a:t>()</a:t>
            </a:r>
          </a:p>
          <a:p>
            <a:endParaRPr lang="en-US" dirty="0"/>
          </a:p>
          <a:p>
            <a:r>
              <a:rPr lang="en-US" dirty="0"/>
              <a:t># Train the model</a:t>
            </a:r>
          </a:p>
          <a:p>
            <a:r>
              <a:rPr lang="en-US" dirty="0" err="1"/>
              <a:t>model.fit</a:t>
            </a:r>
            <a:r>
              <a:rPr lang="en-US" dirty="0"/>
              <a:t>(</a:t>
            </a:r>
            <a:r>
              <a:rPr lang="en-US" dirty="0" err="1"/>
              <a:t>X_train</a:t>
            </a:r>
            <a:r>
              <a:rPr lang="en-US" dirty="0"/>
              <a:t>, </a:t>
            </a:r>
            <a:r>
              <a:rPr lang="en-US" dirty="0" err="1"/>
              <a:t>y_train</a:t>
            </a:r>
            <a:r>
              <a:rPr lang="en-US" dirty="0"/>
              <a:t>)</a:t>
            </a:r>
          </a:p>
          <a:p>
            <a:endParaRPr lang="en-US" dirty="0"/>
          </a:p>
          <a:p>
            <a:r>
              <a:rPr lang="en-US" dirty="0"/>
              <a:t># Predict using the test set</a:t>
            </a:r>
          </a:p>
          <a:p>
            <a:r>
              <a:rPr lang="en-US" dirty="0" err="1"/>
              <a:t>y_pred</a:t>
            </a:r>
            <a:r>
              <a:rPr lang="en-US" dirty="0"/>
              <a:t> = </a:t>
            </a:r>
            <a:r>
              <a:rPr lang="en-US" dirty="0" err="1"/>
              <a:t>model.predict</a:t>
            </a:r>
            <a:r>
              <a:rPr lang="en-US" dirty="0"/>
              <a:t>(</a:t>
            </a:r>
            <a:r>
              <a:rPr lang="en-US" dirty="0" err="1"/>
              <a:t>X_test</a:t>
            </a:r>
            <a:r>
              <a:rPr lang="en-US" dirty="0"/>
              <a:t>)</a:t>
            </a:r>
          </a:p>
          <a:p>
            <a:endParaRPr lang="en-US" dirty="0"/>
          </a:p>
          <a:p>
            <a:r>
              <a:rPr lang="en-US" dirty="0"/>
              <a:t># Calculate Mean Squared Error (MSE)</a:t>
            </a:r>
          </a:p>
          <a:p>
            <a:r>
              <a:rPr lang="en-US" dirty="0" err="1"/>
              <a:t>mse</a:t>
            </a:r>
            <a:r>
              <a:rPr lang="en-US" dirty="0"/>
              <a:t> = </a:t>
            </a:r>
            <a:r>
              <a:rPr lang="en-US" dirty="0" err="1"/>
              <a:t>mean_squared_error</a:t>
            </a:r>
            <a:r>
              <a:rPr lang="en-US" dirty="0"/>
              <a:t>(</a:t>
            </a:r>
            <a:r>
              <a:rPr lang="en-US" dirty="0" err="1"/>
              <a:t>y_test</a:t>
            </a:r>
            <a:r>
              <a:rPr lang="en-US" dirty="0"/>
              <a:t>, </a:t>
            </a:r>
            <a:r>
              <a:rPr lang="en-US" dirty="0" err="1"/>
              <a:t>y_pred</a:t>
            </a:r>
            <a:r>
              <a:rPr lang="en-US" dirty="0"/>
              <a:t>)</a:t>
            </a:r>
          </a:p>
          <a:p>
            <a:r>
              <a:rPr lang="en-US" dirty="0"/>
              <a:t>print(</a:t>
            </a:r>
            <a:r>
              <a:rPr lang="en-US" dirty="0" err="1"/>
              <a:t>f"Mean</a:t>
            </a:r>
            <a:r>
              <a:rPr lang="en-US" dirty="0"/>
              <a:t> Squared Error (MSE): {</a:t>
            </a:r>
            <a:r>
              <a:rPr lang="en-US" dirty="0" err="1"/>
              <a:t>mse</a:t>
            </a:r>
            <a:r>
              <a:rPr lang="en-US" dirty="0"/>
              <a:t>}")</a:t>
            </a:r>
          </a:p>
          <a:p>
            <a:endParaRPr lang="en-US" dirty="0"/>
          </a:p>
          <a:p>
            <a:r>
              <a:rPr lang="en-US" dirty="0"/>
              <a:t># Visualize the results</a:t>
            </a:r>
          </a:p>
          <a:p>
            <a:r>
              <a:rPr lang="en-US" dirty="0" err="1"/>
              <a:t>plt.scatter</a:t>
            </a:r>
            <a:r>
              <a:rPr lang="en-US" dirty="0"/>
              <a:t>(</a:t>
            </a:r>
            <a:r>
              <a:rPr lang="en-US" dirty="0" err="1"/>
              <a:t>X_test</a:t>
            </a:r>
            <a:r>
              <a:rPr lang="en-US" dirty="0"/>
              <a:t>, </a:t>
            </a:r>
            <a:r>
              <a:rPr lang="en-US" dirty="0" err="1"/>
              <a:t>y_test</a:t>
            </a:r>
            <a:r>
              <a:rPr lang="en-US" dirty="0"/>
              <a:t>, color='blue', label='Actual')</a:t>
            </a:r>
          </a:p>
          <a:p>
            <a:r>
              <a:rPr lang="en-US" dirty="0" err="1"/>
              <a:t>plt.plot</a:t>
            </a:r>
            <a:r>
              <a:rPr lang="en-US" dirty="0"/>
              <a:t>(</a:t>
            </a:r>
            <a:r>
              <a:rPr lang="en-US" dirty="0" err="1"/>
              <a:t>X_test</a:t>
            </a:r>
            <a:r>
              <a:rPr lang="en-US" dirty="0"/>
              <a:t>, </a:t>
            </a:r>
            <a:r>
              <a:rPr lang="en-US" dirty="0" err="1"/>
              <a:t>y_pred</a:t>
            </a:r>
            <a:r>
              <a:rPr lang="en-US" dirty="0"/>
              <a:t>, color='red', label='Predicted')</a:t>
            </a:r>
          </a:p>
          <a:p>
            <a:r>
              <a:rPr lang="en-US" dirty="0" err="1"/>
              <a:t>plt.xlabel</a:t>
            </a:r>
            <a:r>
              <a:rPr lang="en-US" dirty="0"/>
              <a:t>('X')</a:t>
            </a:r>
          </a:p>
          <a:p>
            <a:r>
              <a:rPr lang="en-US" dirty="0" err="1"/>
              <a:t>plt.ylabel</a:t>
            </a:r>
            <a:r>
              <a:rPr lang="en-US" dirty="0"/>
              <a:t>('y')</a:t>
            </a:r>
          </a:p>
          <a:p>
            <a:r>
              <a:rPr lang="en-US" dirty="0" err="1"/>
              <a:t>plt.legend</a:t>
            </a:r>
            <a:r>
              <a:rPr lang="en-US" dirty="0"/>
              <a:t>()</a:t>
            </a:r>
          </a:p>
          <a:p>
            <a:r>
              <a:rPr lang="en-US" dirty="0" err="1"/>
              <a:t>plt.show</a:t>
            </a:r>
            <a:r>
              <a:rPr lang="en-US" dirty="0"/>
              <a:t>()</a:t>
            </a:r>
          </a:p>
        </p:txBody>
      </p:sp>
    </p:spTree>
    <p:extLst>
      <p:ext uri="{BB962C8B-B14F-4D97-AF65-F5344CB8AC3E}">
        <p14:creationId xmlns:p14="http://schemas.microsoft.com/office/powerpoint/2010/main" val="15301749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0" y="-79653"/>
            <a:ext cx="7715794" cy="7017306"/>
          </a:xfrm>
          <a:prstGeom prst="rect">
            <a:avLst/>
          </a:prstGeom>
        </p:spPr>
        <p:txBody>
          <a:bodyPr wrap="square">
            <a:spAutoFit/>
          </a:bodyPr>
          <a:lstStyle/>
          <a:p>
            <a:r>
              <a:rPr lang="en-US" dirty="0"/>
              <a:t># Import necessary libraries</a:t>
            </a:r>
          </a:p>
          <a:p>
            <a:r>
              <a:rPr lang="en-US" dirty="0"/>
              <a:t>from </a:t>
            </a:r>
            <a:r>
              <a:rPr lang="en-US" dirty="0" err="1"/>
              <a:t>sklearn.linear_model</a:t>
            </a:r>
            <a:r>
              <a:rPr lang="en-US" dirty="0"/>
              <a:t> import Ridge</a:t>
            </a:r>
          </a:p>
          <a:p>
            <a:r>
              <a:rPr lang="en-US" dirty="0"/>
              <a:t>from </a:t>
            </a:r>
            <a:r>
              <a:rPr lang="en-US" dirty="0" err="1"/>
              <a:t>sklearn.model_selection</a:t>
            </a:r>
            <a:r>
              <a:rPr lang="en-US" dirty="0"/>
              <a:t> import </a:t>
            </a:r>
            <a:r>
              <a:rPr lang="en-US" dirty="0" err="1"/>
              <a:t>train_test_split</a:t>
            </a:r>
            <a:endParaRPr lang="en-US" dirty="0"/>
          </a:p>
          <a:p>
            <a:r>
              <a:rPr lang="en-US" dirty="0"/>
              <a:t>from </a:t>
            </a:r>
            <a:r>
              <a:rPr lang="en-US" dirty="0" err="1"/>
              <a:t>sklearn.metrics</a:t>
            </a:r>
            <a:r>
              <a:rPr lang="en-US" dirty="0"/>
              <a:t> import </a:t>
            </a:r>
            <a:r>
              <a:rPr lang="en-US" dirty="0" err="1"/>
              <a:t>mean_squared_error</a:t>
            </a:r>
            <a:endParaRPr lang="en-US" dirty="0"/>
          </a:p>
          <a:p>
            <a:r>
              <a:rPr lang="en-US" dirty="0"/>
              <a:t>import </a:t>
            </a:r>
            <a:r>
              <a:rPr lang="en-US" dirty="0" err="1"/>
              <a:t>numpy</a:t>
            </a:r>
            <a:r>
              <a:rPr lang="en-US" dirty="0"/>
              <a:t> as np</a:t>
            </a:r>
          </a:p>
          <a:p>
            <a:endParaRPr lang="en-US" dirty="0"/>
          </a:p>
          <a:p>
            <a:r>
              <a:rPr lang="en-US" dirty="0"/>
              <a:t># Assuming you have X (features) and y (target variable) ready</a:t>
            </a:r>
          </a:p>
          <a:p>
            <a:endParaRPr lang="en-US" dirty="0"/>
          </a:p>
          <a:p>
            <a:r>
              <a:rPr lang="en-US" dirty="0"/>
              <a:t># Split data into training and testing sets</a:t>
            </a:r>
          </a:p>
          <a:p>
            <a:r>
              <a:rPr lang="en-US" dirty="0" err="1"/>
              <a:t>X_train</a:t>
            </a:r>
            <a:r>
              <a:rPr lang="en-US" dirty="0"/>
              <a:t>, </a:t>
            </a:r>
            <a:r>
              <a:rPr lang="en-US" dirty="0" err="1"/>
              <a:t>X_test</a:t>
            </a:r>
            <a:r>
              <a:rPr lang="en-US" dirty="0"/>
              <a:t>, </a:t>
            </a:r>
            <a:r>
              <a:rPr lang="en-US" dirty="0" err="1"/>
              <a:t>y_train</a:t>
            </a:r>
            <a:r>
              <a:rPr lang="en-US" dirty="0"/>
              <a:t>, </a:t>
            </a:r>
            <a:r>
              <a:rPr lang="en-US" dirty="0" err="1"/>
              <a:t>y_test</a:t>
            </a:r>
            <a:r>
              <a:rPr lang="en-US" dirty="0"/>
              <a:t> = </a:t>
            </a:r>
            <a:r>
              <a:rPr lang="en-US" dirty="0" err="1"/>
              <a:t>train_test_split</a:t>
            </a:r>
            <a:r>
              <a:rPr lang="en-US" dirty="0"/>
              <a:t>(X, y, </a:t>
            </a:r>
            <a:r>
              <a:rPr lang="en-US" dirty="0" err="1"/>
              <a:t>test_size</a:t>
            </a:r>
            <a:r>
              <a:rPr lang="en-US" dirty="0"/>
              <a:t>=0.2, </a:t>
            </a:r>
            <a:r>
              <a:rPr lang="en-US" dirty="0" err="1"/>
              <a:t>random_state</a:t>
            </a:r>
            <a:r>
              <a:rPr lang="en-US" dirty="0"/>
              <a:t>=42)</a:t>
            </a:r>
          </a:p>
          <a:p>
            <a:endParaRPr lang="en-US" dirty="0"/>
          </a:p>
          <a:p>
            <a:r>
              <a:rPr lang="en-US" dirty="0"/>
              <a:t># Initialize the Ridge regression model with alpha value</a:t>
            </a:r>
          </a:p>
          <a:p>
            <a:r>
              <a:rPr lang="en-US" dirty="0"/>
              <a:t>alpha = 1.0  # You can adjust this </a:t>
            </a:r>
            <a:r>
              <a:rPr lang="en-US" dirty="0" err="1"/>
              <a:t>hyperparameter</a:t>
            </a:r>
            <a:endParaRPr lang="en-US" dirty="0"/>
          </a:p>
          <a:p>
            <a:r>
              <a:rPr lang="en-US" dirty="0" err="1"/>
              <a:t>ridge_model</a:t>
            </a:r>
            <a:r>
              <a:rPr lang="en-US" dirty="0"/>
              <a:t> = Ridge(alpha=alpha)</a:t>
            </a:r>
          </a:p>
          <a:p>
            <a:endParaRPr lang="en-US" dirty="0"/>
          </a:p>
          <a:p>
            <a:r>
              <a:rPr lang="en-US" dirty="0"/>
              <a:t># Train the model</a:t>
            </a:r>
          </a:p>
          <a:p>
            <a:r>
              <a:rPr lang="en-US" dirty="0" err="1"/>
              <a:t>ridge_model.fit</a:t>
            </a:r>
            <a:r>
              <a:rPr lang="en-US" dirty="0"/>
              <a:t>(</a:t>
            </a:r>
            <a:r>
              <a:rPr lang="en-US" dirty="0" err="1"/>
              <a:t>X_train</a:t>
            </a:r>
            <a:r>
              <a:rPr lang="en-US" dirty="0"/>
              <a:t>, </a:t>
            </a:r>
            <a:r>
              <a:rPr lang="en-US" dirty="0" err="1"/>
              <a:t>y_train</a:t>
            </a:r>
            <a:r>
              <a:rPr lang="en-US" dirty="0"/>
              <a:t>)</a:t>
            </a:r>
          </a:p>
          <a:p>
            <a:endParaRPr lang="en-US" dirty="0"/>
          </a:p>
          <a:p>
            <a:r>
              <a:rPr lang="en-US" dirty="0"/>
              <a:t># Predict house prices on the test set</a:t>
            </a:r>
          </a:p>
          <a:p>
            <a:r>
              <a:rPr lang="en-US" dirty="0" err="1"/>
              <a:t>y_pred</a:t>
            </a:r>
            <a:r>
              <a:rPr lang="en-US" dirty="0"/>
              <a:t> = </a:t>
            </a:r>
            <a:r>
              <a:rPr lang="en-US" dirty="0" err="1"/>
              <a:t>ridge_model.predict</a:t>
            </a:r>
            <a:r>
              <a:rPr lang="en-US" dirty="0"/>
              <a:t>(</a:t>
            </a:r>
            <a:r>
              <a:rPr lang="en-US" dirty="0" err="1"/>
              <a:t>X_test</a:t>
            </a:r>
            <a:r>
              <a:rPr lang="en-US" dirty="0"/>
              <a:t>)</a:t>
            </a:r>
          </a:p>
          <a:p>
            <a:endParaRPr lang="en-US" dirty="0"/>
          </a:p>
          <a:p>
            <a:r>
              <a:rPr lang="en-US" dirty="0"/>
              <a:t># Evaluate the model using Mean Squared Error (MSE)</a:t>
            </a:r>
          </a:p>
          <a:p>
            <a:r>
              <a:rPr lang="en-US" dirty="0" err="1"/>
              <a:t>mse</a:t>
            </a:r>
            <a:r>
              <a:rPr lang="en-US" dirty="0"/>
              <a:t> = </a:t>
            </a:r>
            <a:r>
              <a:rPr lang="en-US" dirty="0" err="1"/>
              <a:t>mean_squared_error</a:t>
            </a:r>
            <a:r>
              <a:rPr lang="en-US" dirty="0"/>
              <a:t>(</a:t>
            </a:r>
            <a:r>
              <a:rPr lang="en-US" dirty="0" err="1"/>
              <a:t>y_test</a:t>
            </a:r>
            <a:r>
              <a:rPr lang="en-US" dirty="0"/>
              <a:t>, </a:t>
            </a:r>
            <a:r>
              <a:rPr lang="en-US" dirty="0" err="1"/>
              <a:t>y_pred</a:t>
            </a:r>
            <a:r>
              <a:rPr lang="en-US" dirty="0"/>
              <a:t>)</a:t>
            </a:r>
          </a:p>
          <a:p>
            <a:r>
              <a:rPr lang="en-US" dirty="0"/>
              <a:t>print(</a:t>
            </a:r>
            <a:r>
              <a:rPr lang="en-US" dirty="0" err="1"/>
              <a:t>f"Mean</a:t>
            </a:r>
            <a:r>
              <a:rPr lang="en-US" dirty="0"/>
              <a:t> Squared Error (MSE): {</a:t>
            </a:r>
            <a:r>
              <a:rPr lang="en-US" dirty="0" err="1"/>
              <a:t>mse</a:t>
            </a:r>
            <a:r>
              <a:rPr lang="en-US" dirty="0"/>
              <a:t>}")</a:t>
            </a:r>
          </a:p>
        </p:txBody>
      </p:sp>
      <p:sp>
        <p:nvSpPr>
          <p:cNvPr id="3" name="Rectangle 2"/>
          <p:cNvSpPr/>
          <p:nvPr/>
        </p:nvSpPr>
        <p:spPr>
          <a:xfrm>
            <a:off x="370115" y="427949"/>
            <a:ext cx="6096000" cy="1200329"/>
          </a:xfrm>
          <a:prstGeom prst="rect">
            <a:avLst/>
          </a:prstGeom>
        </p:spPr>
        <p:txBody>
          <a:bodyPr>
            <a:spAutoFit/>
          </a:bodyPr>
          <a:lstStyle/>
          <a:p>
            <a:r>
              <a:rPr lang="en-US" sz="3600" b="1" u="sng" dirty="0" err="1"/>
              <a:t>Redge</a:t>
            </a:r>
            <a:r>
              <a:rPr lang="en-US" sz="3600" b="1" u="sng" dirty="0"/>
              <a:t> </a:t>
            </a:r>
          </a:p>
          <a:p>
            <a:r>
              <a:rPr lang="en-US" sz="3600" b="1" u="sng" dirty="0"/>
              <a:t>Regression:</a:t>
            </a:r>
          </a:p>
        </p:txBody>
      </p:sp>
    </p:spTree>
    <p:extLst>
      <p:ext uri="{BB962C8B-B14F-4D97-AF65-F5344CB8AC3E}">
        <p14:creationId xmlns:p14="http://schemas.microsoft.com/office/powerpoint/2010/main" val="18544168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0" y="-79653"/>
            <a:ext cx="6096000" cy="7017306"/>
          </a:xfrm>
          <a:prstGeom prst="rect">
            <a:avLst/>
          </a:prstGeom>
        </p:spPr>
        <p:txBody>
          <a:bodyPr>
            <a:spAutoFit/>
          </a:bodyPr>
          <a:lstStyle/>
          <a:p>
            <a:r>
              <a:rPr lang="en-US" dirty="0"/>
              <a:t># Import necessary libraries</a:t>
            </a:r>
          </a:p>
          <a:p>
            <a:r>
              <a:rPr lang="en-US" dirty="0"/>
              <a:t>from </a:t>
            </a:r>
            <a:r>
              <a:rPr lang="en-US" dirty="0" err="1"/>
              <a:t>sklearn.linear_model</a:t>
            </a:r>
            <a:r>
              <a:rPr lang="en-US" dirty="0"/>
              <a:t> import Lasso</a:t>
            </a:r>
          </a:p>
          <a:p>
            <a:r>
              <a:rPr lang="en-US" dirty="0"/>
              <a:t>from </a:t>
            </a:r>
            <a:r>
              <a:rPr lang="en-US" dirty="0" err="1"/>
              <a:t>sklearn.model_selection</a:t>
            </a:r>
            <a:r>
              <a:rPr lang="en-US" dirty="0"/>
              <a:t> import </a:t>
            </a:r>
            <a:r>
              <a:rPr lang="en-US" dirty="0" err="1"/>
              <a:t>train_test_split</a:t>
            </a:r>
            <a:endParaRPr lang="en-US" dirty="0"/>
          </a:p>
          <a:p>
            <a:r>
              <a:rPr lang="en-US" dirty="0"/>
              <a:t>from </a:t>
            </a:r>
            <a:r>
              <a:rPr lang="en-US" dirty="0" err="1"/>
              <a:t>sklearn.metrics</a:t>
            </a:r>
            <a:r>
              <a:rPr lang="en-US" dirty="0"/>
              <a:t> import </a:t>
            </a:r>
            <a:r>
              <a:rPr lang="en-US" dirty="0" err="1"/>
              <a:t>mean_squared_error</a:t>
            </a:r>
            <a:endParaRPr lang="en-US" dirty="0"/>
          </a:p>
          <a:p>
            <a:r>
              <a:rPr lang="en-US" dirty="0"/>
              <a:t>import </a:t>
            </a:r>
            <a:r>
              <a:rPr lang="en-US" dirty="0" err="1"/>
              <a:t>numpy</a:t>
            </a:r>
            <a:r>
              <a:rPr lang="en-US" dirty="0"/>
              <a:t> as np</a:t>
            </a:r>
          </a:p>
          <a:p>
            <a:endParaRPr lang="en-US" dirty="0"/>
          </a:p>
          <a:p>
            <a:r>
              <a:rPr lang="en-US" dirty="0"/>
              <a:t># Assuming you have X (features) and y (target variable) ready</a:t>
            </a:r>
          </a:p>
          <a:p>
            <a:endParaRPr lang="en-US" dirty="0"/>
          </a:p>
          <a:p>
            <a:r>
              <a:rPr lang="en-US" dirty="0"/>
              <a:t># Split data into training and testing sets</a:t>
            </a:r>
          </a:p>
          <a:p>
            <a:r>
              <a:rPr lang="en-US" dirty="0" err="1"/>
              <a:t>X_train</a:t>
            </a:r>
            <a:r>
              <a:rPr lang="en-US" dirty="0"/>
              <a:t>, </a:t>
            </a:r>
            <a:r>
              <a:rPr lang="en-US" dirty="0" err="1"/>
              <a:t>X_test</a:t>
            </a:r>
            <a:r>
              <a:rPr lang="en-US" dirty="0"/>
              <a:t>, </a:t>
            </a:r>
            <a:r>
              <a:rPr lang="en-US" dirty="0" err="1"/>
              <a:t>y_train</a:t>
            </a:r>
            <a:r>
              <a:rPr lang="en-US" dirty="0"/>
              <a:t>, </a:t>
            </a:r>
            <a:r>
              <a:rPr lang="en-US" dirty="0" err="1"/>
              <a:t>y_test</a:t>
            </a:r>
            <a:r>
              <a:rPr lang="en-US" dirty="0"/>
              <a:t> = </a:t>
            </a:r>
            <a:r>
              <a:rPr lang="en-US" dirty="0" err="1"/>
              <a:t>train_test_split</a:t>
            </a:r>
            <a:r>
              <a:rPr lang="en-US" dirty="0"/>
              <a:t>(X, y, </a:t>
            </a:r>
            <a:r>
              <a:rPr lang="en-US" dirty="0" err="1"/>
              <a:t>test_size</a:t>
            </a:r>
            <a:r>
              <a:rPr lang="en-US" dirty="0"/>
              <a:t>=0.2, </a:t>
            </a:r>
            <a:r>
              <a:rPr lang="en-US" dirty="0" err="1"/>
              <a:t>random_state</a:t>
            </a:r>
            <a:r>
              <a:rPr lang="en-US" dirty="0"/>
              <a:t>=42)</a:t>
            </a:r>
          </a:p>
          <a:p>
            <a:endParaRPr lang="en-US" dirty="0"/>
          </a:p>
          <a:p>
            <a:r>
              <a:rPr lang="en-US" dirty="0"/>
              <a:t># Initialize the Lasso regression model with alpha value</a:t>
            </a:r>
          </a:p>
          <a:p>
            <a:r>
              <a:rPr lang="en-US" dirty="0"/>
              <a:t>alpha = 1.0  # You can adjust this </a:t>
            </a:r>
            <a:r>
              <a:rPr lang="en-US" dirty="0" err="1"/>
              <a:t>hyperparameter</a:t>
            </a:r>
            <a:endParaRPr lang="en-US" dirty="0"/>
          </a:p>
          <a:p>
            <a:r>
              <a:rPr lang="en-US" dirty="0" err="1"/>
              <a:t>lasso_model</a:t>
            </a:r>
            <a:r>
              <a:rPr lang="en-US" dirty="0"/>
              <a:t> = Lasso(alpha=alpha)</a:t>
            </a:r>
          </a:p>
          <a:p>
            <a:endParaRPr lang="en-US" dirty="0"/>
          </a:p>
          <a:p>
            <a:r>
              <a:rPr lang="en-US" dirty="0"/>
              <a:t># Train the model</a:t>
            </a:r>
          </a:p>
          <a:p>
            <a:r>
              <a:rPr lang="en-US" dirty="0" err="1"/>
              <a:t>lasso_model.fit</a:t>
            </a:r>
            <a:r>
              <a:rPr lang="en-US" dirty="0"/>
              <a:t>(</a:t>
            </a:r>
            <a:r>
              <a:rPr lang="en-US" dirty="0" err="1"/>
              <a:t>X_train</a:t>
            </a:r>
            <a:r>
              <a:rPr lang="en-US" dirty="0"/>
              <a:t>, </a:t>
            </a:r>
            <a:r>
              <a:rPr lang="en-US" dirty="0" err="1"/>
              <a:t>y_train</a:t>
            </a:r>
            <a:r>
              <a:rPr lang="en-US" dirty="0"/>
              <a:t>)</a:t>
            </a:r>
          </a:p>
          <a:p>
            <a:endParaRPr lang="en-US" dirty="0"/>
          </a:p>
          <a:p>
            <a:r>
              <a:rPr lang="en-US" dirty="0"/>
              <a:t># Predict house prices on the test set</a:t>
            </a:r>
          </a:p>
          <a:p>
            <a:r>
              <a:rPr lang="en-US" dirty="0" err="1"/>
              <a:t>y_pred</a:t>
            </a:r>
            <a:r>
              <a:rPr lang="en-US" dirty="0"/>
              <a:t> = </a:t>
            </a:r>
            <a:r>
              <a:rPr lang="en-US" dirty="0" err="1"/>
              <a:t>lasso_model.predict</a:t>
            </a:r>
            <a:r>
              <a:rPr lang="en-US" dirty="0"/>
              <a:t>(</a:t>
            </a:r>
            <a:r>
              <a:rPr lang="en-US" dirty="0" err="1"/>
              <a:t>X_test</a:t>
            </a:r>
            <a:r>
              <a:rPr lang="en-US" dirty="0"/>
              <a:t>)</a:t>
            </a:r>
          </a:p>
          <a:p>
            <a:endParaRPr lang="en-US" dirty="0"/>
          </a:p>
          <a:p>
            <a:r>
              <a:rPr lang="en-US" dirty="0"/>
              <a:t># Evaluate the model using Mean Squared Error (MSE)</a:t>
            </a:r>
          </a:p>
          <a:p>
            <a:r>
              <a:rPr lang="en-US" dirty="0" err="1"/>
              <a:t>mse</a:t>
            </a:r>
            <a:r>
              <a:rPr lang="en-US" dirty="0"/>
              <a:t> = </a:t>
            </a:r>
            <a:r>
              <a:rPr lang="en-US" dirty="0" err="1"/>
              <a:t>mean_squared_error</a:t>
            </a:r>
            <a:r>
              <a:rPr lang="en-US" dirty="0"/>
              <a:t>(</a:t>
            </a:r>
            <a:r>
              <a:rPr lang="en-US" dirty="0" err="1"/>
              <a:t>y_test</a:t>
            </a:r>
            <a:r>
              <a:rPr lang="en-US" dirty="0"/>
              <a:t>, </a:t>
            </a:r>
            <a:r>
              <a:rPr lang="en-US" dirty="0" err="1"/>
              <a:t>y_pred</a:t>
            </a:r>
            <a:r>
              <a:rPr lang="en-US" dirty="0"/>
              <a:t>)</a:t>
            </a:r>
          </a:p>
          <a:p>
            <a:r>
              <a:rPr lang="en-US" dirty="0"/>
              <a:t>print(</a:t>
            </a:r>
            <a:r>
              <a:rPr lang="en-US" dirty="0" err="1"/>
              <a:t>f"Mean</a:t>
            </a:r>
            <a:r>
              <a:rPr lang="en-US" dirty="0"/>
              <a:t> Squared Error (MSE): {</a:t>
            </a:r>
            <a:r>
              <a:rPr lang="en-US" dirty="0" err="1"/>
              <a:t>mse</a:t>
            </a:r>
            <a:r>
              <a:rPr lang="en-US" dirty="0"/>
              <a:t>}")</a:t>
            </a:r>
          </a:p>
        </p:txBody>
      </p:sp>
      <p:sp>
        <p:nvSpPr>
          <p:cNvPr id="3" name="Rectangle 2"/>
          <p:cNvSpPr/>
          <p:nvPr/>
        </p:nvSpPr>
        <p:spPr>
          <a:xfrm>
            <a:off x="435429" y="218944"/>
            <a:ext cx="6096000" cy="1200329"/>
          </a:xfrm>
          <a:prstGeom prst="rect">
            <a:avLst/>
          </a:prstGeom>
        </p:spPr>
        <p:txBody>
          <a:bodyPr>
            <a:spAutoFit/>
          </a:bodyPr>
          <a:lstStyle/>
          <a:p>
            <a:r>
              <a:rPr lang="en-US" sz="3600" b="1" u="sng" dirty="0"/>
              <a:t>Lasso</a:t>
            </a:r>
          </a:p>
          <a:p>
            <a:r>
              <a:rPr lang="en-US" sz="3600" b="1" u="sng" dirty="0"/>
              <a:t> Regression:</a:t>
            </a:r>
          </a:p>
        </p:txBody>
      </p:sp>
    </p:spTree>
    <p:extLst>
      <p:ext uri="{BB962C8B-B14F-4D97-AF65-F5344CB8AC3E}">
        <p14:creationId xmlns:p14="http://schemas.microsoft.com/office/powerpoint/2010/main" val="971544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30434" y="-91440"/>
            <a:ext cx="10014857" cy="7294305"/>
          </a:xfrm>
          <a:prstGeom prst="rect">
            <a:avLst/>
          </a:prstGeom>
        </p:spPr>
        <p:txBody>
          <a:bodyPr wrap="square">
            <a:spAutoFit/>
          </a:bodyPr>
          <a:lstStyle/>
          <a:p>
            <a:r>
              <a:rPr lang="en-US" dirty="0"/>
              <a:t># Import necessary libraries</a:t>
            </a:r>
          </a:p>
          <a:p>
            <a:r>
              <a:rPr lang="en-US" dirty="0"/>
              <a:t>from </a:t>
            </a:r>
            <a:r>
              <a:rPr lang="en-US" dirty="0" err="1"/>
              <a:t>sklearn.linear_model</a:t>
            </a:r>
            <a:r>
              <a:rPr lang="en-US" dirty="0"/>
              <a:t> import </a:t>
            </a:r>
            <a:r>
              <a:rPr lang="en-US" dirty="0" err="1"/>
              <a:t>ElasticNet</a:t>
            </a:r>
            <a:endParaRPr lang="en-US" dirty="0"/>
          </a:p>
          <a:p>
            <a:r>
              <a:rPr lang="en-US" dirty="0"/>
              <a:t>from </a:t>
            </a:r>
            <a:r>
              <a:rPr lang="en-US" dirty="0" err="1"/>
              <a:t>sklearn.model_selection</a:t>
            </a:r>
            <a:r>
              <a:rPr lang="en-US" dirty="0"/>
              <a:t> import </a:t>
            </a:r>
            <a:r>
              <a:rPr lang="en-US" dirty="0" err="1"/>
              <a:t>train_test_split</a:t>
            </a:r>
            <a:endParaRPr lang="en-US" dirty="0"/>
          </a:p>
          <a:p>
            <a:r>
              <a:rPr lang="en-US" dirty="0"/>
              <a:t>from </a:t>
            </a:r>
            <a:r>
              <a:rPr lang="en-US" dirty="0" err="1"/>
              <a:t>sklearn.metrics</a:t>
            </a:r>
            <a:r>
              <a:rPr lang="en-US" dirty="0"/>
              <a:t> import </a:t>
            </a:r>
            <a:r>
              <a:rPr lang="en-US" dirty="0" err="1"/>
              <a:t>mean_squared_error</a:t>
            </a:r>
            <a:endParaRPr lang="en-US" dirty="0"/>
          </a:p>
          <a:p>
            <a:r>
              <a:rPr lang="en-US" dirty="0"/>
              <a:t>import </a:t>
            </a:r>
            <a:r>
              <a:rPr lang="en-US" dirty="0" err="1"/>
              <a:t>numpy</a:t>
            </a:r>
            <a:r>
              <a:rPr lang="en-US" dirty="0"/>
              <a:t> as np</a:t>
            </a:r>
          </a:p>
          <a:p>
            <a:endParaRPr lang="en-US" dirty="0"/>
          </a:p>
          <a:p>
            <a:r>
              <a:rPr lang="en-US" dirty="0"/>
              <a:t># Assuming you have X (features) and y (target variable) ready</a:t>
            </a:r>
          </a:p>
          <a:p>
            <a:endParaRPr lang="en-US" dirty="0"/>
          </a:p>
          <a:p>
            <a:r>
              <a:rPr lang="en-US" dirty="0"/>
              <a:t># Split data into training and testing sets</a:t>
            </a:r>
          </a:p>
          <a:p>
            <a:r>
              <a:rPr lang="en-US" dirty="0" err="1"/>
              <a:t>X_train</a:t>
            </a:r>
            <a:r>
              <a:rPr lang="en-US" dirty="0"/>
              <a:t>, </a:t>
            </a:r>
            <a:r>
              <a:rPr lang="en-US" dirty="0" err="1"/>
              <a:t>X_test</a:t>
            </a:r>
            <a:r>
              <a:rPr lang="en-US" dirty="0"/>
              <a:t>, </a:t>
            </a:r>
            <a:r>
              <a:rPr lang="en-US" dirty="0" err="1"/>
              <a:t>y_train</a:t>
            </a:r>
            <a:r>
              <a:rPr lang="en-US" dirty="0"/>
              <a:t>, </a:t>
            </a:r>
            <a:r>
              <a:rPr lang="en-US" dirty="0" err="1"/>
              <a:t>y_test</a:t>
            </a:r>
            <a:r>
              <a:rPr lang="en-US" dirty="0"/>
              <a:t> = </a:t>
            </a:r>
            <a:r>
              <a:rPr lang="en-US" dirty="0" err="1"/>
              <a:t>train_test_split</a:t>
            </a:r>
            <a:r>
              <a:rPr lang="en-US" dirty="0"/>
              <a:t>(X, y, </a:t>
            </a:r>
            <a:r>
              <a:rPr lang="en-US" dirty="0" err="1"/>
              <a:t>test_size</a:t>
            </a:r>
            <a:r>
              <a:rPr lang="en-US" dirty="0"/>
              <a:t>=0.2, </a:t>
            </a:r>
            <a:r>
              <a:rPr lang="en-US" dirty="0" err="1"/>
              <a:t>random_state</a:t>
            </a:r>
            <a:r>
              <a:rPr lang="en-US" dirty="0"/>
              <a:t>=42)</a:t>
            </a:r>
          </a:p>
          <a:p>
            <a:endParaRPr lang="en-US" dirty="0"/>
          </a:p>
          <a:p>
            <a:r>
              <a:rPr lang="en-US" dirty="0"/>
              <a:t># Initialize the Elastic Net regression model with alpha and l1_ratio values</a:t>
            </a:r>
          </a:p>
          <a:p>
            <a:r>
              <a:rPr lang="en-US" dirty="0"/>
              <a:t>alpha = 1.0  # You can adjust this </a:t>
            </a:r>
            <a:r>
              <a:rPr lang="en-US" dirty="0" err="1"/>
              <a:t>hyperparameter</a:t>
            </a:r>
            <a:endParaRPr lang="en-US" dirty="0"/>
          </a:p>
          <a:p>
            <a:r>
              <a:rPr lang="en-US" dirty="0"/>
              <a:t>l1_ratio = 0.5  # You can adjust this </a:t>
            </a:r>
            <a:r>
              <a:rPr lang="en-US" dirty="0" err="1"/>
              <a:t>hyperparameter</a:t>
            </a:r>
            <a:r>
              <a:rPr lang="en-US" dirty="0"/>
              <a:t> (0.5 means equal L1 and L2 penalties)</a:t>
            </a:r>
          </a:p>
          <a:p>
            <a:r>
              <a:rPr lang="en-US" dirty="0" err="1"/>
              <a:t>elastic_net_model</a:t>
            </a:r>
            <a:r>
              <a:rPr lang="en-US" dirty="0"/>
              <a:t> = </a:t>
            </a:r>
            <a:r>
              <a:rPr lang="en-US" dirty="0" err="1"/>
              <a:t>ElasticNet</a:t>
            </a:r>
            <a:r>
              <a:rPr lang="en-US" dirty="0"/>
              <a:t>(alpha=alpha, l1_ratio=l1_ratio)</a:t>
            </a:r>
          </a:p>
          <a:p>
            <a:endParaRPr lang="en-US" dirty="0"/>
          </a:p>
          <a:p>
            <a:r>
              <a:rPr lang="en-US" dirty="0"/>
              <a:t># Train the model</a:t>
            </a:r>
          </a:p>
          <a:p>
            <a:r>
              <a:rPr lang="en-US" dirty="0" err="1"/>
              <a:t>elastic_net_model.fit</a:t>
            </a:r>
            <a:r>
              <a:rPr lang="en-US" dirty="0"/>
              <a:t>(</a:t>
            </a:r>
            <a:r>
              <a:rPr lang="en-US" dirty="0" err="1"/>
              <a:t>X_train</a:t>
            </a:r>
            <a:r>
              <a:rPr lang="en-US" dirty="0"/>
              <a:t>, </a:t>
            </a:r>
            <a:r>
              <a:rPr lang="en-US" dirty="0" err="1"/>
              <a:t>y_train</a:t>
            </a:r>
            <a:r>
              <a:rPr lang="en-US" dirty="0"/>
              <a:t>)</a:t>
            </a:r>
          </a:p>
          <a:p>
            <a:endParaRPr lang="en-US" dirty="0"/>
          </a:p>
          <a:p>
            <a:r>
              <a:rPr lang="en-US" dirty="0"/>
              <a:t># Predict house prices on the test set</a:t>
            </a:r>
          </a:p>
          <a:p>
            <a:r>
              <a:rPr lang="en-US" dirty="0" err="1"/>
              <a:t>y_pred</a:t>
            </a:r>
            <a:r>
              <a:rPr lang="en-US" dirty="0"/>
              <a:t> = </a:t>
            </a:r>
            <a:r>
              <a:rPr lang="en-US" dirty="0" err="1"/>
              <a:t>elastic_net_model.predict</a:t>
            </a:r>
            <a:r>
              <a:rPr lang="en-US" dirty="0"/>
              <a:t>(</a:t>
            </a:r>
            <a:r>
              <a:rPr lang="en-US" dirty="0" err="1"/>
              <a:t>X_test</a:t>
            </a:r>
            <a:r>
              <a:rPr lang="en-US" dirty="0"/>
              <a:t>)</a:t>
            </a:r>
          </a:p>
          <a:p>
            <a:endParaRPr lang="en-US" dirty="0"/>
          </a:p>
          <a:p>
            <a:r>
              <a:rPr lang="en-US" dirty="0"/>
              <a:t># Evaluate the model using Mean Squared Error (MSE)</a:t>
            </a:r>
          </a:p>
          <a:p>
            <a:r>
              <a:rPr lang="en-US" dirty="0" err="1"/>
              <a:t>mse</a:t>
            </a:r>
            <a:r>
              <a:rPr lang="en-US" dirty="0"/>
              <a:t> = </a:t>
            </a:r>
            <a:r>
              <a:rPr lang="en-US" dirty="0" err="1"/>
              <a:t>mean_squared_error</a:t>
            </a:r>
            <a:r>
              <a:rPr lang="en-US" dirty="0"/>
              <a:t>(</a:t>
            </a:r>
            <a:r>
              <a:rPr lang="en-US" dirty="0" err="1"/>
              <a:t>y_test</a:t>
            </a:r>
            <a:r>
              <a:rPr lang="en-US" dirty="0"/>
              <a:t>, </a:t>
            </a:r>
            <a:r>
              <a:rPr lang="en-US" dirty="0" err="1"/>
              <a:t>y_pred</a:t>
            </a:r>
            <a:r>
              <a:rPr lang="en-US" dirty="0"/>
              <a:t>)</a:t>
            </a:r>
          </a:p>
          <a:p>
            <a:r>
              <a:rPr lang="en-US" dirty="0"/>
              <a:t>print(</a:t>
            </a:r>
            <a:r>
              <a:rPr lang="en-US" dirty="0" err="1"/>
              <a:t>f"Mean</a:t>
            </a:r>
            <a:r>
              <a:rPr lang="en-US" dirty="0"/>
              <a:t> Squared Error (MSE): {</a:t>
            </a:r>
            <a:r>
              <a:rPr lang="en-US" dirty="0" err="1"/>
              <a:t>mse</a:t>
            </a:r>
            <a:r>
              <a:rPr lang="en-US" dirty="0"/>
              <a:t>}")</a:t>
            </a:r>
          </a:p>
        </p:txBody>
      </p:sp>
      <p:sp>
        <p:nvSpPr>
          <p:cNvPr id="3" name="Rectangle 2"/>
          <p:cNvSpPr/>
          <p:nvPr/>
        </p:nvSpPr>
        <p:spPr>
          <a:xfrm>
            <a:off x="219723" y="239877"/>
            <a:ext cx="2223686" cy="646331"/>
          </a:xfrm>
          <a:prstGeom prst="rect">
            <a:avLst/>
          </a:prstGeom>
        </p:spPr>
        <p:txBody>
          <a:bodyPr wrap="none">
            <a:spAutoFit/>
          </a:bodyPr>
          <a:lstStyle/>
          <a:p>
            <a:r>
              <a:rPr lang="en-US" sz="3600" b="1" u="sng" dirty="0"/>
              <a:t>Elastic net:</a:t>
            </a:r>
          </a:p>
        </p:txBody>
      </p:sp>
    </p:spTree>
    <p:extLst>
      <p:ext uri="{BB962C8B-B14F-4D97-AF65-F5344CB8AC3E}">
        <p14:creationId xmlns:p14="http://schemas.microsoft.com/office/powerpoint/2010/main" val="6164453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0" y="889844"/>
            <a:ext cx="6096000" cy="5447645"/>
          </a:xfrm>
          <a:prstGeom prst="rect">
            <a:avLst/>
          </a:prstGeom>
        </p:spPr>
        <p:txBody>
          <a:bodyPr>
            <a:spAutoFit/>
          </a:bodyPr>
          <a:lstStyle/>
          <a:p>
            <a:r>
              <a:rPr lang="en-US" dirty="0"/>
              <a:t>In the quest to build a house price prediction </a:t>
            </a:r>
            <a:r>
              <a:rPr lang="en-US" dirty="0" err="1"/>
              <a:t>model,we</a:t>
            </a:r>
            <a:r>
              <a:rPr lang="en-US" dirty="0"/>
              <a:t> have embarked on a critical journey that begins with loading and preprocessing the </a:t>
            </a:r>
            <a:r>
              <a:rPr lang="en-US" dirty="0" err="1"/>
              <a:t>dataset.We</a:t>
            </a:r>
            <a:r>
              <a:rPr lang="en-US" dirty="0"/>
              <a:t> have traversed through essential </a:t>
            </a:r>
            <a:r>
              <a:rPr lang="en-US" dirty="0" err="1"/>
              <a:t>steps,starting</a:t>
            </a:r>
            <a:r>
              <a:rPr lang="en-US" dirty="0"/>
              <a:t> with importing the necessary libraries to facilitate data manipulation and analysis.</a:t>
            </a:r>
          </a:p>
          <a:p>
            <a:endParaRPr lang="en-US" dirty="0"/>
          </a:p>
          <a:p>
            <a:r>
              <a:rPr lang="en-US" dirty="0"/>
              <a:t>Understanding the data’s </a:t>
            </a:r>
            <a:r>
              <a:rPr lang="en-US" dirty="0" err="1"/>
              <a:t>structure,characteristics,and</a:t>
            </a:r>
            <a:r>
              <a:rPr lang="en-US" dirty="0"/>
              <a:t> any potential issues through exploratory data analysis(EDA)is essential for informed decision-making.</a:t>
            </a:r>
          </a:p>
          <a:p>
            <a:endParaRPr lang="en-US" dirty="0"/>
          </a:p>
          <a:p>
            <a:r>
              <a:rPr lang="en-US" dirty="0"/>
              <a:t>Data </a:t>
            </a:r>
            <a:r>
              <a:rPr lang="en-US" dirty="0" err="1"/>
              <a:t>preprocessin</a:t>
            </a:r>
            <a:r>
              <a:rPr lang="en-US" dirty="0"/>
              <a:t> emerged as a pivotal aspect of this </a:t>
            </a:r>
            <a:r>
              <a:rPr lang="en-US" dirty="0" err="1"/>
              <a:t>process.It</a:t>
            </a:r>
            <a:r>
              <a:rPr lang="en-US" dirty="0"/>
              <a:t> involves </a:t>
            </a:r>
            <a:r>
              <a:rPr lang="en-US" dirty="0" err="1"/>
              <a:t>cleaning,transforming,and</a:t>
            </a:r>
            <a:r>
              <a:rPr lang="en-US" dirty="0"/>
              <a:t> refining the dataset to ensure that it aligns with the requirements of machine learning algorithm .</a:t>
            </a:r>
          </a:p>
          <a:p>
            <a:endParaRPr lang="en-US" dirty="0"/>
          </a:p>
          <a:p>
            <a:r>
              <a:rPr lang="en-US" dirty="0"/>
              <a:t>With these foundation steps </a:t>
            </a:r>
            <a:r>
              <a:rPr lang="en-US" dirty="0" err="1"/>
              <a:t>completed,our</a:t>
            </a:r>
            <a:r>
              <a:rPr lang="en-US" dirty="0"/>
              <a:t> dataset is now primed for the subsequent stages of building and training a house price prediction model</a:t>
            </a:r>
            <a:r>
              <a:rPr lang="en-US" dirty="0" smtClean="0"/>
              <a:t>.</a:t>
            </a:r>
            <a:r>
              <a:rPr lang="en-US" b="1" u="sng" dirty="0"/>
              <a:t> </a:t>
            </a:r>
          </a:p>
          <a:p>
            <a:endParaRPr lang="en-US" dirty="0"/>
          </a:p>
        </p:txBody>
      </p:sp>
      <p:sp>
        <p:nvSpPr>
          <p:cNvPr id="3" name="Rectangle 2"/>
          <p:cNvSpPr/>
          <p:nvPr/>
        </p:nvSpPr>
        <p:spPr>
          <a:xfrm>
            <a:off x="2943497" y="128626"/>
            <a:ext cx="2108269" cy="584775"/>
          </a:xfrm>
          <a:prstGeom prst="rect">
            <a:avLst/>
          </a:prstGeom>
        </p:spPr>
        <p:txBody>
          <a:bodyPr wrap="none">
            <a:spAutoFit/>
          </a:bodyPr>
          <a:lstStyle/>
          <a:p>
            <a:r>
              <a:rPr lang="en-US" sz="3200" b="1" u="sng" dirty="0"/>
              <a:t>Conclution:</a:t>
            </a:r>
          </a:p>
        </p:txBody>
      </p:sp>
      <p:sp>
        <p:nvSpPr>
          <p:cNvPr id="5" name="5-Point Star 4"/>
          <p:cNvSpPr/>
          <p:nvPr/>
        </p:nvSpPr>
        <p:spPr>
          <a:xfrm>
            <a:off x="2612572" y="889844"/>
            <a:ext cx="435428" cy="261257"/>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stretch>
            <a:fillRect/>
          </a:stretch>
        </p:blipFill>
        <p:spPr>
          <a:xfrm>
            <a:off x="2621280" y="4973168"/>
            <a:ext cx="518205" cy="359695"/>
          </a:xfrm>
          <a:prstGeom prst="rect">
            <a:avLst/>
          </a:prstGeom>
        </p:spPr>
      </p:pic>
      <p:pic>
        <p:nvPicPr>
          <p:cNvPr id="7" name="Picture 6"/>
          <p:cNvPicPr>
            <a:picLocks noChangeAspect="1"/>
          </p:cNvPicPr>
          <p:nvPr/>
        </p:nvPicPr>
        <p:blipFill>
          <a:blip r:embed="rId2"/>
          <a:stretch>
            <a:fillRect/>
          </a:stretch>
        </p:blipFill>
        <p:spPr>
          <a:xfrm>
            <a:off x="2603862" y="3608847"/>
            <a:ext cx="518205" cy="359695"/>
          </a:xfrm>
          <a:prstGeom prst="rect">
            <a:avLst/>
          </a:prstGeom>
        </p:spPr>
      </p:pic>
      <p:pic>
        <p:nvPicPr>
          <p:cNvPr id="8" name="Picture 7"/>
          <p:cNvPicPr>
            <a:picLocks noChangeAspect="1"/>
          </p:cNvPicPr>
          <p:nvPr/>
        </p:nvPicPr>
        <p:blipFill>
          <a:blip r:embed="rId2"/>
          <a:stretch>
            <a:fillRect/>
          </a:stretch>
        </p:blipFill>
        <p:spPr>
          <a:xfrm>
            <a:off x="2529795" y="2535049"/>
            <a:ext cx="518205" cy="359695"/>
          </a:xfrm>
          <a:prstGeom prst="rect">
            <a:avLst/>
          </a:prstGeom>
        </p:spPr>
      </p:pic>
    </p:spTree>
    <p:extLst>
      <p:ext uri="{BB962C8B-B14F-4D97-AF65-F5344CB8AC3E}">
        <p14:creationId xmlns:p14="http://schemas.microsoft.com/office/powerpoint/2010/main" val="81986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38929" y="103344"/>
            <a:ext cx="10114141" cy="6651312"/>
          </a:xfrm>
          <a:prstGeom prst="rect">
            <a:avLst/>
          </a:prstGeom>
        </p:spPr>
      </p:pic>
    </p:spTree>
    <p:extLst>
      <p:ext uri="{BB962C8B-B14F-4D97-AF65-F5344CB8AC3E}">
        <p14:creationId xmlns:p14="http://schemas.microsoft.com/office/powerpoint/2010/main" val="832730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1267" y="1292134"/>
            <a:ext cx="10933613" cy="5262979"/>
          </a:xfrm>
          <a:prstGeom prst="rect">
            <a:avLst/>
          </a:prstGeom>
        </p:spPr>
        <p:txBody>
          <a:bodyPr wrap="square">
            <a:spAutoFit/>
          </a:bodyPr>
          <a:lstStyle/>
          <a:p>
            <a:r>
              <a:rPr lang="en-US" sz="2400" b="1" u="sng" dirty="0"/>
              <a:t>Advanced Regression Techniques:</a:t>
            </a:r>
          </a:p>
          <a:p>
            <a:endParaRPr lang="en-US" sz="2400" dirty="0"/>
          </a:p>
          <a:p>
            <a:r>
              <a:rPr lang="en-US" sz="2400" dirty="0"/>
              <a:t>Ridge </a:t>
            </a:r>
            <a:r>
              <a:rPr lang="en-US" sz="2400" dirty="0" err="1"/>
              <a:t>Regression:Introduce</a:t>
            </a:r>
            <a:r>
              <a:rPr lang="en-US" sz="2400" dirty="0"/>
              <a:t> L2 regularization to mitigate </a:t>
            </a:r>
            <a:r>
              <a:rPr lang="en-US" sz="2400" dirty="0" err="1"/>
              <a:t>multicollinearity</a:t>
            </a:r>
            <a:r>
              <a:rPr lang="en-US" sz="2400" dirty="0"/>
              <a:t> and overfitting.</a:t>
            </a:r>
          </a:p>
          <a:p>
            <a:endParaRPr lang="en-US" sz="2400" dirty="0"/>
          </a:p>
          <a:p>
            <a:r>
              <a:rPr lang="en-US" sz="2400" dirty="0"/>
              <a:t>Lasso </a:t>
            </a:r>
            <a:r>
              <a:rPr lang="en-US" sz="2400" dirty="0" err="1"/>
              <a:t>Regression:Employ</a:t>
            </a:r>
            <a:r>
              <a:rPr lang="en-US" sz="2400" dirty="0"/>
              <a:t> L1 regularization to perform selection and simplify the model</a:t>
            </a:r>
          </a:p>
          <a:p>
            <a:endParaRPr lang="en-US" sz="2400" dirty="0"/>
          </a:p>
          <a:p>
            <a:r>
              <a:rPr lang="en-US" sz="2400" dirty="0" err="1"/>
              <a:t>ElasticNet</a:t>
            </a:r>
            <a:r>
              <a:rPr lang="en-US" sz="2400" dirty="0"/>
              <a:t> </a:t>
            </a:r>
            <a:r>
              <a:rPr lang="en-US" sz="2400" dirty="0" err="1"/>
              <a:t>regression:combine</a:t>
            </a:r>
            <a:r>
              <a:rPr lang="en-US" sz="2400" dirty="0"/>
              <a:t> both L1and L2 regularization to benefit from their respective advantages.</a:t>
            </a:r>
          </a:p>
          <a:p>
            <a:endParaRPr lang="en-US" sz="2400" dirty="0"/>
          </a:p>
          <a:p>
            <a:r>
              <a:rPr lang="en-US" sz="2400" dirty="0"/>
              <a:t>Random forest </a:t>
            </a:r>
            <a:r>
              <a:rPr lang="en-US" sz="2400" dirty="0" err="1"/>
              <a:t>regression:implement</a:t>
            </a:r>
            <a:r>
              <a:rPr lang="en-US" sz="2400" dirty="0"/>
              <a:t> an ensemble technique to handle non-linearity and capture complex relationship in the data</a:t>
            </a:r>
          </a:p>
          <a:p>
            <a:endParaRPr lang="en-US" sz="2400" dirty="0"/>
          </a:p>
          <a:p>
            <a:r>
              <a:rPr lang="en-US" sz="2400" dirty="0"/>
              <a:t>Gradient boosting </a:t>
            </a:r>
            <a:r>
              <a:rPr lang="en-US" sz="2400" dirty="0" err="1"/>
              <a:t>regressors</a:t>
            </a:r>
            <a:r>
              <a:rPr lang="en-US" sz="2400" dirty="0"/>
              <a:t>(</a:t>
            </a:r>
            <a:r>
              <a:rPr lang="en-US" sz="2400" dirty="0" err="1"/>
              <a:t>eg.XGBoost,LightGBM</a:t>
            </a:r>
            <a:r>
              <a:rPr lang="en-US" sz="2400" dirty="0"/>
              <a:t>):</a:t>
            </a:r>
          </a:p>
          <a:p>
            <a:r>
              <a:rPr lang="en-US" sz="2400" dirty="0"/>
              <a:t>Utilize gradient boosting algorithms for improved accuracy.</a:t>
            </a:r>
          </a:p>
        </p:txBody>
      </p:sp>
      <p:pic>
        <p:nvPicPr>
          <p:cNvPr id="4" name="Picture 3"/>
          <p:cNvPicPr>
            <a:picLocks noChangeAspect="1"/>
          </p:cNvPicPr>
          <p:nvPr/>
        </p:nvPicPr>
        <p:blipFill>
          <a:blip r:embed="rId2"/>
          <a:stretch>
            <a:fillRect/>
          </a:stretch>
        </p:blipFill>
        <p:spPr>
          <a:xfrm>
            <a:off x="1031714" y="5672078"/>
            <a:ext cx="414564" cy="371888"/>
          </a:xfrm>
          <a:prstGeom prst="rect">
            <a:avLst/>
          </a:prstGeom>
        </p:spPr>
      </p:pic>
      <p:pic>
        <p:nvPicPr>
          <p:cNvPr id="5" name="Picture 4"/>
          <p:cNvPicPr>
            <a:picLocks noChangeAspect="1"/>
          </p:cNvPicPr>
          <p:nvPr/>
        </p:nvPicPr>
        <p:blipFill>
          <a:blip r:embed="rId2"/>
          <a:stretch>
            <a:fillRect/>
          </a:stretch>
        </p:blipFill>
        <p:spPr>
          <a:xfrm>
            <a:off x="1023003" y="4604254"/>
            <a:ext cx="414564" cy="371888"/>
          </a:xfrm>
          <a:prstGeom prst="rect">
            <a:avLst/>
          </a:prstGeom>
        </p:spPr>
      </p:pic>
      <p:pic>
        <p:nvPicPr>
          <p:cNvPr id="6" name="Picture 5"/>
          <p:cNvPicPr>
            <a:picLocks noChangeAspect="1"/>
          </p:cNvPicPr>
          <p:nvPr/>
        </p:nvPicPr>
        <p:blipFill>
          <a:blip r:embed="rId2"/>
          <a:stretch>
            <a:fillRect/>
          </a:stretch>
        </p:blipFill>
        <p:spPr>
          <a:xfrm>
            <a:off x="1026703" y="3551735"/>
            <a:ext cx="414564" cy="371888"/>
          </a:xfrm>
          <a:prstGeom prst="rect">
            <a:avLst/>
          </a:prstGeom>
        </p:spPr>
      </p:pic>
      <p:pic>
        <p:nvPicPr>
          <p:cNvPr id="7" name="Picture 6"/>
          <p:cNvPicPr>
            <a:picLocks noChangeAspect="1"/>
          </p:cNvPicPr>
          <p:nvPr/>
        </p:nvPicPr>
        <p:blipFill>
          <a:blip r:embed="rId2"/>
          <a:stretch>
            <a:fillRect/>
          </a:stretch>
        </p:blipFill>
        <p:spPr>
          <a:xfrm>
            <a:off x="1024977" y="2806545"/>
            <a:ext cx="414564" cy="371888"/>
          </a:xfrm>
          <a:prstGeom prst="rect">
            <a:avLst/>
          </a:prstGeom>
        </p:spPr>
      </p:pic>
      <p:pic>
        <p:nvPicPr>
          <p:cNvPr id="8" name="Picture 7"/>
          <p:cNvPicPr>
            <a:picLocks noChangeAspect="1"/>
          </p:cNvPicPr>
          <p:nvPr/>
        </p:nvPicPr>
        <p:blipFill>
          <a:blip r:embed="rId2"/>
          <a:stretch>
            <a:fillRect/>
          </a:stretch>
        </p:blipFill>
        <p:spPr>
          <a:xfrm>
            <a:off x="1036725" y="2048915"/>
            <a:ext cx="414564" cy="371888"/>
          </a:xfrm>
          <a:prstGeom prst="rect">
            <a:avLst/>
          </a:prstGeom>
        </p:spPr>
      </p:pic>
    </p:spTree>
    <p:extLst>
      <p:ext uri="{BB962C8B-B14F-4D97-AF65-F5344CB8AC3E}">
        <p14:creationId xmlns:p14="http://schemas.microsoft.com/office/powerpoint/2010/main" val="1041112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22512" y="0"/>
            <a:ext cx="1746825" cy="584775"/>
          </a:xfrm>
          <a:prstGeom prst="rect">
            <a:avLst/>
          </a:prstGeom>
        </p:spPr>
        <p:txBody>
          <a:bodyPr wrap="none">
            <a:spAutoFit/>
          </a:bodyPr>
          <a:lstStyle/>
          <a:p>
            <a:r>
              <a:rPr lang="en-US" sz="3200" b="1" u="sng" dirty="0"/>
              <a:t>Program:</a:t>
            </a:r>
          </a:p>
        </p:txBody>
      </p:sp>
      <p:sp>
        <p:nvSpPr>
          <p:cNvPr id="4" name="Rectangle 3"/>
          <p:cNvSpPr/>
          <p:nvPr/>
        </p:nvSpPr>
        <p:spPr>
          <a:xfrm>
            <a:off x="2969337" y="0"/>
            <a:ext cx="6096000" cy="5078313"/>
          </a:xfrm>
          <a:prstGeom prst="rect">
            <a:avLst/>
          </a:prstGeom>
        </p:spPr>
        <p:txBody>
          <a:bodyPr>
            <a:spAutoFit/>
          </a:bodyPr>
          <a:lstStyle/>
          <a:p>
            <a:r>
              <a:rPr lang="en-US" dirty="0"/>
              <a:t>import pandas as </a:t>
            </a:r>
            <a:r>
              <a:rPr lang="en-US" dirty="0" err="1"/>
              <a:t>pd</a:t>
            </a:r>
            <a:endParaRPr lang="en-US" dirty="0"/>
          </a:p>
          <a:p>
            <a:r>
              <a:rPr lang="en-US" dirty="0"/>
              <a:t>import </a:t>
            </a:r>
            <a:r>
              <a:rPr lang="en-US" dirty="0" err="1"/>
              <a:t>numpy</a:t>
            </a:r>
            <a:r>
              <a:rPr lang="en-US" dirty="0"/>
              <a:t> as np</a:t>
            </a:r>
          </a:p>
          <a:p>
            <a:r>
              <a:rPr lang="en-US" dirty="0"/>
              <a:t>import </a:t>
            </a:r>
            <a:r>
              <a:rPr lang="en-US" dirty="0" err="1"/>
              <a:t>seaborn</a:t>
            </a:r>
            <a:r>
              <a:rPr lang="en-US" dirty="0"/>
              <a:t> as </a:t>
            </a:r>
            <a:r>
              <a:rPr lang="en-US" dirty="0" err="1"/>
              <a:t>sns</a:t>
            </a:r>
            <a:endParaRPr lang="en-US" dirty="0"/>
          </a:p>
          <a:p>
            <a:r>
              <a:rPr lang="en-US" dirty="0"/>
              <a:t>import </a:t>
            </a:r>
            <a:r>
              <a:rPr lang="en-US" dirty="0" err="1"/>
              <a:t>matplotlib.pyplot</a:t>
            </a:r>
            <a:r>
              <a:rPr lang="en-US" dirty="0"/>
              <a:t> as </a:t>
            </a:r>
            <a:r>
              <a:rPr lang="en-US" dirty="0" err="1"/>
              <a:t>plt</a:t>
            </a:r>
            <a:endParaRPr lang="en-US" dirty="0"/>
          </a:p>
          <a:p>
            <a:r>
              <a:rPr lang="en-US" dirty="0"/>
              <a:t>from </a:t>
            </a:r>
            <a:r>
              <a:rPr lang="en-US" dirty="0" err="1"/>
              <a:t>sklearn.model_selection</a:t>
            </a:r>
            <a:r>
              <a:rPr lang="en-US" dirty="0"/>
              <a:t> import </a:t>
            </a:r>
            <a:r>
              <a:rPr lang="en-US" dirty="0" err="1"/>
              <a:t>train_test_split</a:t>
            </a:r>
            <a:endParaRPr lang="en-US" dirty="0"/>
          </a:p>
          <a:p>
            <a:r>
              <a:rPr lang="en-US" dirty="0"/>
              <a:t>from </a:t>
            </a:r>
            <a:r>
              <a:rPr lang="en-US" dirty="0" err="1"/>
              <a:t>sklearn.preprocessing</a:t>
            </a:r>
            <a:r>
              <a:rPr lang="en-US" dirty="0"/>
              <a:t> import </a:t>
            </a:r>
            <a:r>
              <a:rPr lang="en-US" dirty="0" err="1"/>
              <a:t>StandardScaler</a:t>
            </a:r>
            <a:endParaRPr lang="en-US" dirty="0"/>
          </a:p>
          <a:p>
            <a:r>
              <a:rPr lang="en-US" dirty="0"/>
              <a:t>from </a:t>
            </a:r>
            <a:r>
              <a:rPr lang="en-US" dirty="0" err="1"/>
              <a:t>sklearn.metrics</a:t>
            </a:r>
            <a:r>
              <a:rPr lang="en-US" dirty="0"/>
              <a:t> import r2_score, </a:t>
            </a:r>
            <a:r>
              <a:rPr lang="en-US" dirty="0" err="1"/>
              <a:t>mean_absolute_error,mean_squared_error</a:t>
            </a:r>
            <a:endParaRPr lang="en-US" dirty="0"/>
          </a:p>
          <a:p>
            <a:r>
              <a:rPr lang="en-US" dirty="0"/>
              <a:t>from </a:t>
            </a:r>
            <a:r>
              <a:rPr lang="en-US" dirty="0" err="1"/>
              <a:t>sklearn.linear_model</a:t>
            </a:r>
            <a:r>
              <a:rPr lang="en-US" dirty="0"/>
              <a:t> import </a:t>
            </a:r>
            <a:r>
              <a:rPr lang="en-US" dirty="0" err="1"/>
              <a:t>LinearRegression</a:t>
            </a:r>
            <a:endParaRPr lang="en-US" dirty="0"/>
          </a:p>
          <a:p>
            <a:r>
              <a:rPr lang="en-US" dirty="0"/>
              <a:t>from </a:t>
            </a:r>
            <a:r>
              <a:rPr lang="en-US" dirty="0" err="1"/>
              <a:t>sklearn.linear_model</a:t>
            </a:r>
            <a:r>
              <a:rPr lang="en-US" dirty="0"/>
              <a:t> import Lasso</a:t>
            </a:r>
          </a:p>
          <a:p>
            <a:r>
              <a:rPr lang="en-US" dirty="0"/>
              <a:t>from </a:t>
            </a:r>
            <a:r>
              <a:rPr lang="en-US" dirty="0" err="1"/>
              <a:t>sklearn.ensemble</a:t>
            </a:r>
            <a:r>
              <a:rPr lang="en-US" dirty="0"/>
              <a:t> import </a:t>
            </a:r>
            <a:r>
              <a:rPr lang="en-US" dirty="0" err="1"/>
              <a:t>RandomForestRegressor</a:t>
            </a:r>
            <a:endParaRPr lang="en-US" dirty="0"/>
          </a:p>
          <a:p>
            <a:r>
              <a:rPr lang="en-US" dirty="0"/>
              <a:t>from </a:t>
            </a:r>
            <a:r>
              <a:rPr lang="en-US" dirty="0" err="1"/>
              <a:t>sklearn.svm</a:t>
            </a:r>
            <a:r>
              <a:rPr lang="en-US" dirty="0"/>
              <a:t> import SVR</a:t>
            </a:r>
          </a:p>
          <a:p>
            <a:r>
              <a:rPr lang="en-US" dirty="0"/>
              <a:t>import </a:t>
            </a:r>
            <a:r>
              <a:rPr lang="en-US" dirty="0" err="1"/>
              <a:t>xgboost</a:t>
            </a:r>
            <a:r>
              <a:rPr lang="en-US" dirty="0"/>
              <a:t> as </a:t>
            </a:r>
            <a:r>
              <a:rPr lang="en-US" dirty="0" err="1"/>
              <a:t>xg</a:t>
            </a:r>
            <a:endParaRPr lang="en-US" dirty="0"/>
          </a:p>
          <a:p>
            <a:endParaRPr lang="en-US" dirty="0"/>
          </a:p>
          <a:p>
            <a:r>
              <a:rPr lang="en-US" dirty="0"/>
              <a:t>%</a:t>
            </a:r>
            <a:r>
              <a:rPr lang="en-US" dirty="0" err="1"/>
              <a:t>matplotlib</a:t>
            </a:r>
            <a:r>
              <a:rPr lang="en-US" dirty="0"/>
              <a:t> inline</a:t>
            </a:r>
          </a:p>
          <a:p>
            <a:endParaRPr lang="en-US" dirty="0"/>
          </a:p>
          <a:p>
            <a:r>
              <a:rPr lang="en-US" dirty="0"/>
              <a:t>import warnings</a:t>
            </a:r>
          </a:p>
          <a:p>
            <a:r>
              <a:rPr lang="en-US" dirty="0" err="1"/>
              <a:t>warnings.filterwarnings</a:t>
            </a:r>
            <a:r>
              <a:rPr lang="en-US" dirty="0"/>
              <a:t>("ignore")</a:t>
            </a:r>
          </a:p>
        </p:txBody>
      </p:sp>
      <p:sp>
        <p:nvSpPr>
          <p:cNvPr id="5" name="Rectangle 4"/>
          <p:cNvSpPr/>
          <p:nvPr/>
        </p:nvSpPr>
        <p:spPr>
          <a:xfrm>
            <a:off x="1323703" y="5078313"/>
            <a:ext cx="10633166" cy="1754326"/>
          </a:xfrm>
          <a:prstGeom prst="rect">
            <a:avLst/>
          </a:prstGeom>
        </p:spPr>
        <p:txBody>
          <a:bodyPr wrap="square">
            <a:spAutoFit/>
          </a:bodyPr>
          <a:lstStyle/>
          <a:p>
            <a:r>
              <a:rPr lang="en-US" dirty="0"/>
              <a:t>opt/</a:t>
            </a:r>
            <a:r>
              <a:rPr lang="en-US" dirty="0" err="1"/>
              <a:t>conda</a:t>
            </a:r>
            <a:r>
              <a:rPr lang="en-US" dirty="0"/>
              <a:t>/lib/python3.10/site-packages/</a:t>
            </a:r>
            <a:r>
              <a:rPr lang="en-US" dirty="0" err="1"/>
              <a:t>scipy</a:t>
            </a:r>
            <a:r>
              <a:rPr lang="en-US" dirty="0"/>
              <a:t>/__init__.py:146: </a:t>
            </a:r>
            <a:r>
              <a:rPr lang="en-US" dirty="0" err="1"/>
              <a:t>UserWarning</a:t>
            </a:r>
            <a:r>
              <a:rPr lang="en-US" dirty="0"/>
              <a:t>: A </a:t>
            </a:r>
            <a:r>
              <a:rPr lang="en-US" dirty="0" err="1"/>
              <a:t>NumPy</a:t>
            </a:r>
            <a:r>
              <a:rPr lang="en-US" dirty="0"/>
              <a:t> version &gt;=1.16.5 and &lt;1.23.0 is required for this version of </a:t>
            </a:r>
            <a:r>
              <a:rPr lang="en-US" dirty="0" err="1"/>
              <a:t>SciPy</a:t>
            </a:r>
            <a:r>
              <a:rPr lang="en-US" dirty="0"/>
              <a:t> (detected version 1.23.5 </a:t>
            </a:r>
            <a:r>
              <a:rPr lang="en-US" dirty="0" err="1"/>
              <a:t>warnings.warn</a:t>
            </a:r>
            <a:r>
              <a:rPr lang="en-US" dirty="0"/>
              <a:t>(</a:t>
            </a:r>
            <a:r>
              <a:rPr lang="en-US" dirty="0" err="1"/>
              <a:t>f"A</a:t>
            </a:r>
            <a:r>
              <a:rPr lang="en-US" dirty="0"/>
              <a:t> </a:t>
            </a:r>
            <a:r>
              <a:rPr lang="en-US" dirty="0" err="1"/>
              <a:t>NumPy</a:t>
            </a:r>
            <a:r>
              <a:rPr lang="en-US" dirty="0"/>
              <a:t> version &gt;={</a:t>
            </a:r>
            <a:r>
              <a:rPr lang="en-US" dirty="0" err="1"/>
              <a:t>np_minversion</a:t>
            </a:r>
            <a:r>
              <a:rPr lang="en-US" dirty="0"/>
              <a:t>} and &lt;{</a:t>
            </a:r>
            <a:r>
              <a:rPr lang="en-US" dirty="0" err="1"/>
              <a:t>np_maxversion</a:t>
            </a:r>
            <a:r>
              <a:rPr lang="en-US" dirty="0"/>
              <a:t>}" </a:t>
            </a:r>
          </a:p>
          <a:p>
            <a:endParaRPr lang="en-US" dirty="0"/>
          </a:p>
          <a:p>
            <a:r>
              <a:rPr lang="en-US" dirty="0"/>
              <a:t>Loading Dataset</a:t>
            </a:r>
          </a:p>
          <a:p>
            <a:r>
              <a:rPr lang="en-US" dirty="0"/>
              <a:t>In [2]:</a:t>
            </a:r>
          </a:p>
        </p:txBody>
      </p:sp>
    </p:spTree>
    <p:extLst>
      <p:ext uri="{BB962C8B-B14F-4D97-AF65-F5344CB8AC3E}">
        <p14:creationId xmlns:p14="http://schemas.microsoft.com/office/powerpoint/2010/main" val="2136743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27760" y="663081"/>
            <a:ext cx="10184674" cy="369332"/>
          </a:xfrm>
          <a:prstGeom prst="rect">
            <a:avLst/>
          </a:prstGeom>
        </p:spPr>
        <p:txBody>
          <a:bodyPr wrap="square">
            <a:spAutoFit/>
          </a:bodyPr>
          <a:lstStyle/>
          <a:p>
            <a:r>
              <a:rPr lang="en-US" dirty="0"/>
              <a:t>dataset = </a:t>
            </a:r>
            <a:r>
              <a:rPr lang="en-US" dirty="0" err="1"/>
              <a:t>pd.read_csv</a:t>
            </a:r>
            <a:r>
              <a:rPr lang="en-US" dirty="0"/>
              <a:t>('/</a:t>
            </a:r>
            <a:r>
              <a:rPr lang="en-US" dirty="0" err="1"/>
              <a:t>kaggle</a:t>
            </a:r>
            <a:r>
              <a:rPr lang="en-US" dirty="0"/>
              <a:t>/input/</a:t>
            </a:r>
            <a:r>
              <a:rPr lang="en-US" dirty="0" err="1"/>
              <a:t>usa</a:t>
            </a:r>
            <a:r>
              <a:rPr lang="en-US" dirty="0"/>
              <a:t>-housing/USA_Housing.csv')</a:t>
            </a:r>
          </a:p>
        </p:txBody>
      </p:sp>
      <p:sp>
        <p:nvSpPr>
          <p:cNvPr id="3" name="Rectangle 2"/>
          <p:cNvSpPr/>
          <p:nvPr/>
        </p:nvSpPr>
        <p:spPr>
          <a:xfrm>
            <a:off x="1127760" y="1032413"/>
            <a:ext cx="6096000" cy="3416320"/>
          </a:xfrm>
          <a:prstGeom prst="rect">
            <a:avLst/>
          </a:prstGeom>
        </p:spPr>
        <p:txBody>
          <a:bodyPr>
            <a:spAutoFit/>
          </a:bodyPr>
          <a:lstStyle/>
          <a:p>
            <a:r>
              <a:rPr lang="en-US" b="1" u="sng" dirty="0"/>
              <a:t>Model 1 - Linear Regression</a:t>
            </a:r>
          </a:p>
          <a:p>
            <a:endParaRPr lang="en-US" dirty="0"/>
          </a:p>
          <a:p>
            <a:r>
              <a:rPr lang="en-US" b="1" dirty="0"/>
              <a:t>IN[1]:</a:t>
            </a:r>
          </a:p>
          <a:p>
            <a:r>
              <a:rPr lang="en-US" dirty="0" err="1"/>
              <a:t>model_lr</a:t>
            </a:r>
            <a:r>
              <a:rPr lang="en-US" dirty="0"/>
              <a:t>=</a:t>
            </a:r>
            <a:r>
              <a:rPr lang="en-US" dirty="0" err="1"/>
              <a:t>LinearRegression</a:t>
            </a:r>
            <a:r>
              <a:rPr lang="en-US" dirty="0"/>
              <a:t>()</a:t>
            </a:r>
          </a:p>
          <a:p>
            <a:endParaRPr lang="en-US" dirty="0"/>
          </a:p>
          <a:p>
            <a:r>
              <a:rPr lang="en-US" b="1" dirty="0"/>
              <a:t>IN[2]:</a:t>
            </a:r>
          </a:p>
          <a:p>
            <a:r>
              <a:rPr lang="en-US" dirty="0" err="1"/>
              <a:t>model_lr.fit</a:t>
            </a:r>
            <a:r>
              <a:rPr lang="en-US" dirty="0"/>
              <a:t>(</a:t>
            </a:r>
            <a:r>
              <a:rPr lang="en-US" dirty="0" err="1"/>
              <a:t>X_train_scal</a:t>
            </a:r>
            <a:r>
              <a:rPr lang="en-US" dirty="0"/>
              <a:t>, </a:t>
            </a:r>
            <a:r>
              <a:rPr lang="en-US" dirty="0" err="1"/>
              <a:t>Y_train</a:t>
            </a:r>
            <a:r>
              <a:rPr lang="en-US" dirty="0"/>
              <a:t>)</a:t>
            </a:r>
          </a:p>
          <a:p>
            <a:endParaRPr lang="en-US" dirty="0"/>
          </a:p>
          <a:p>
            <a:r>
              <a:rPr lang="en-US" b="1" dirty="0"/>
              <a:t>OUT[2]:</a:t>
            </a:r>
          </a:p>
          <a:p>
            <a:endParaRPr lang="en-US" dirty="0"/>
          </a:p>
          <a:p>
            <a:r>
              <a:rPr lang="en-US" dirty="0" err="1">
                <a:solidFill>
                  <a:schemeClr val="tx1">
                    <a:lumMod val="85000"/>
                    <a:lumOff val="15000"/>
                  </a:schemeClr>
                </a:solidFill>
              </a:rPr>
              <a:t>LinearRegression</a:t>
            </a:r>
            <a:endParaRPr lang="en-US" dirty="0">
              <a:solidFill>
                <a:schemeClr val="tx1">
                  <a:lumMod val="85000"/>
                  <a:lumOff val="15000"/>
                </a:schemeClr>
              </a:solidFill>
            </a:endParaRPr>
          </a:p>
          <a:p>
            <a:r>
              <a:rPr lang="en-US" dirty="0" err="1"/>
              <a:t>LinearRegression</a:t>
            </a:r>
            <a:r>
              <a:rPr lang="en-US" dirty="0"/>
              <a:t>()</a:t>
            </a:r>
          </a:p>
        </p:txBody>
      </p:sp>
      <p:sp>
        <p:nvSpPr>
          <p:cNvPr id="4" name="Rectangle 3"/>
          <p:cNvSpPr/>
          <p:nvPr/>
        </p:nvSpPr>
        <p:spPr>
          <a:xfrm>
            <a:off x="1127760" y="4448733"/>
            <a:ext cx="2069797" cy="369332"/>
          </a:xfrm>
          <a:prstGeom prst="rect">
            <a:avLst/>
          </a:prstGeom>
        </p:spPr>
        <p:txBody>
          <a:bodyPr wrap="none">
            <a:spAutoFit/>
          </a:bodyPr>
          <a:lstStyle/>
          <a:p>
            <a:r>
              <a:rPr lang="en-US" b="1" u="sng" dirty="0">
                <a:solidFill>
                  <a:srgbClr val="000000"/>
                </a:solidFill>
                <a:latin typeface="Inter"/>
              </a:rPr>
              <a:t>Predicting Prices</a:t>
            </a:r>
          </a:p>
        </p:txBody>
      </p:sp>
      <p:sp>
        <p:nvSpPr>
          <p:cNvPr id="5" name="Rectangle 4"/>
          <p:cNvSpPr/>
          <p:nvPr/>
        </p:nvSpPr>
        <p:spPr>
          <a:xfrm>
            <a:off x="1437460" y="4818065"/>
            <a:ext cx="4222566" cy="369332"/>
          </a:xfrm>
          <a:prstGeom prst="rect">
            <a:avLst/>
          </a:prstGeom>
        </p:spPr>
        <p:txBody>
          <a:bodyPr wrap="none">
            <a:spAutoFit/>
          </a:bodyPr>
          <a:lstStyle/>
          <a:p>
            <a:pPr lvl="0" defTabSz="914400" eaLnBrk="0" fontAlgn="base" hangingPunct="0">
              <a:spcBef>
                <a:spcPct val="30000"/>
              </a:spcBef>
              <a:spcAft>
                <a:spcPct val="0"/>
              </a:spcAft>
            </a:pPr>
            <a:r>
              <a:rPr lang="en-US" altLang="en-US" dirty="0"/>
              <a:t>Prediction1</a:t>
            </a:r>
            <a:r>
              <a:rPr lang="en-US" altLang="en-US" dirty="0">
                <a:latin typeface="Roboto Mono"/>
              </a:rPr>
              <a:t> </a:t>
            </a:r>
            <a:r>
              <a:rPr lang="en-US" altLang="en-US" dirty="0">
                <a:solidFill>
                  <a:srgbClr val="055BE0"/>
                </a:solidFill>
              </a:rPr>
              <a:t>=</a:t>
            </a:r>
            <a:r>
              <a:rPr lang="en-US" altLang="en-US" dirty="0">
                <a:latin typeface="Roboto Mono"/>
              </a:rPr>
              <a:t> </a:t>
            </a:r>
            <a:r>
              <a:rPr lang="en-US" altLang="en-US" dirty="0" err="1"/>
              <a:t>model_lr</a:t>
            </a:r>
            <a:r>
              <a:rPr lang="en-US" altLang="en-US" dirty="0" err="1">
                <a:solidFill>
                  <a:srgbClr val="055BE0"/>
                </a:solidFill>
              </a:rPr>
              <a:t>.</a:t>
            </a:r>
            <a:r>
              <a:rPr lang="en-US" altLang="en-US" dirty="0" err="1"/>
              <a:t>predict</a:t>
            </a:r>
            <a:r>
              <a:rPr lang="en-US" altLang="en-US" dirty="0">
                <a:latin typeface="Roboto Mono"/>
              </a:rPr>
              <a:t>(</a:t>
            </a:r>
            <a:r>
              <a:rPr lang="en-US" altLang="en-US" dirty="0" err="1"/>
              <a:t>X_test_scal</a:t>
            </a:r>
            <a:r>
              <a:rPr lang="en-US" altLang="en-US" dirty="0">
                <a:latin typeface="Roboto Mono"/>
              </a:rPr>
              <a:t>)</a:t>
            </a:r>
            <a:r>
              <a:rPr lang="en-US" altLang="en-US" dirty="0"/>
              <a:t> </a:t>
            </a:r>
          </a:p>
        </p:txBody>
      </p:sp>
      <p:sp>
        <p:nvSpPr>
          <p:cNvPr id="7" name="Rectangle 6"/>
          <p:cNvSpPr/>
          <p:nvPr/>
        </p:nvSpPr>
        <p:spPr>
          <a:xfrm>
            <a:off x="1036320" y="5089975"/>
            <a:ext cx="2927853" cy="369332"/>
          </a:xfrm>
          <a:prstGeom prst="rect">
            <a:avLst/>
          </a:prstGeom>
        </p:spPr>
        <p:txBody>
          <a:bodyPr wrap="none">
            <a:spAutoFit/>
          </a:bodyPr>
          <a:lstStyle/>
          <a:p>
            <a:r>
              <a:rPr lang="en-US" b="1" u="sng" dirty="0"/>
              <a:t>Evaluation of Predicted Data</a:t>
            </a:r>
          </a:p>
        </p:txBody>
      </p:sp>
      <p:sp>
        <p:nvSpPr>
          <p:cNvPr id="6" name="Rectangle 5"/>
          <p:cNvSpPr/>
          <p:nvPr/>
        </p:nvSpPr>
        <p:spPr>
          <a:xfrm>
            <a:off x="1127760" y="5432214"/>
            <a:ext cx="8503374" cy="1449628"/>
          </a:xfrm>
          <a:prstGeom prst="rect">
            <a:avLst/>
          </a:prstGeom>
        </p:spPr>
        <p:txBody>
          <a:bodyPr wrap="square">
            <a:spAutoFit/>
          </a:bodyPr>
          <a:lstStyle/>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figure</a:t>
            </a:r>
            <a:r>
              <a:rPr lang="en-US" altLang="en-US" dirty="0">
                <a:latin typeface="Roboto Mono"/>
              </a:rPr>
              <a:t>(</a:t>
            </a:r>
            <a:r>
              <a:rPr lang="en-US" altLang="en-US" dirty="0" err="1"/>
              <a:t>figsize</a:t>
            </a:r>
            <a:r>
              <a:rPr lang="en-US" altLang="en-US" dirty="0">
                <a:solidFill>
                  <a:srgbClr val="055BE0"/>
                </a:solidFill>
              </a:rPr>
              <a:t>=</a:t>
            </a:r>
            <a:r>
              <a:rPr lang="en-US" altLang="en-US" dirty="0">
                <a:latin typeface="Roboto Mono"/>
              </a:rPr>
              <a:t>(</a:t>
            </a:r>
            <a:r>
              <a:rPr lang="en-US" altLang="en-US" dirty="0">
                <a:solidFill>
                  <a:srgbClr val="666666"/>
                </a:solidFill>
                <a:latin typeface="Roboto Mono"/>
              </a:rPr>
              <a:t>12</a:t>
            </a:r>
            <a:r>
              <a:rPr lang="en-US" altLang="en-US" dirty="0">
                <a:latin typeface="Roboto Mono"/>
              </a:rPr>
              <a:t>,</a:t>
            </a:r>
            <a:r>
              <a:rPr lang="en-US" altLang="en-US" dirty="0">
                <a:solidFill>
                  <a:srgbClr val="666666"/>
                </a:solidFill>
                <a:latin typeface="Roboto Mono"/>
              </a:rPr>
              <a:t>6</a:t>
            </a:r>
            <a:r>
              <a:rPr lang="en-US" altLang="en-US" dirty="0">
                <a:latin typeface="Roboto Mono"/>
              </a:rPr>
              <a:t>))</a:t>
            </a:r>
          </a:p>
          <a:p>
            <a:pPr lvl="0" defTabSz="914400" eaLnBrk="0" fontAlgn="base" hangingPunct="0">
              <a:spcBef>
                <a:spcPct val="30000"/>
              </a:spcBef>
              <a:spcAft>
                <a:spcPct val="0"/>
              </a:spcAft>
            </a:pPr>
            <a:r>
              <a:rPr lang="en-US" altLang="en-US" dirty="0">
                <a:latin typeface="Roboto Mono"/>
              </a:rPr>
              <a:t> </a:t>
            </a:r>
            <a:r>
              <a:rPr lang="en-US" altLang="en-US" dirty="0" err="1"/>
              <a:t>plt</a:t>
            </a:r>
            <a:r>
              <a:rPr lang="en-US" altLang="en-US" dirty="0" err="1">
                <a:solidFill>
                  <a:srgbClr val="055BE0"/>
                </a:solidFill>
              </a:rPr>
              <a:t>.</a:t>
            </a:r>
            <a:r>
              <a:rPr lang="en-US" altLang="en-US" dirty="0" err="1"/>
              <a:t>plot</a:t>
            </a:r>
            <a:r>
              <a:rPr lang="en-US" altLang="en-US" dirty="0">
                <a:latin typeface="Roboto Mono"/>
              </a:rPr>
              <a:t>(</a:t>
            </a:r>
            <a:r>
              <a:rPr lang="en-US" altLang="en-US" dirty="0" err="1"/>
              <a:t>np</a:t>
            </a:r>
            <a:r>
              <a:rPr lang="en-US" altLang="en-US" dirty="0" err="1">
                <a:solidFill>
                  <a:srgbClr val="055BE0"/>
                </a:solidFill>
              </a:rPr>
              <a:t>.</a:t>
            </a:r>
            <a:r>
              <a:rPr lang="en-US" altLang="en-US" dirty="0" err="1"/>
              <a:t>arange</a:t>
            </a:r>
            <a:r>
              <a:rPr lang="en-US" altLang="en-US" dirty="0">
                <a:latin typeface="Roboto Mono"/>
              </a:rPr>
              <a:t>(</a:t>
            </a:r>
            <a:r>
              <a:rPr lang="en-US" altLang="en-US" dirty="0" err="1"/>
              <a:t>Y_test</a:t>
            </a:r>
            <a:r>
              <a:rPr lang="en-US" altLang="en-US" dirty="0">
                <a:latin typeface="Roboto Mono"/>
              </a:rPr>
              <a:t>)), </a:t>
            </a:r>
            <a:r>
              <a:rPr lang="en-US" altLang="en-US" dirty="0" err="1"/>
              <a:t>Y_test</a:t>
            </a:r>
            <a:r>
              <a:rPr lang="en-US" altLang="en-US" dirty="0">
                <a:latin typeface="Roboto Mono"/>
              </a:rPr>
              <a:t>, </a:t>
            </a:r>
            <a:r>
              <a:rPr lang="en-US" altLang="en-US" dirty="0"/>
              <a:t>label</a:t>
            </a:r>
            <a:r>
              <a:rPr lang="en-US" altLang="en-US" dirty="0">
                <a:solidFill>
                  <a:srgbClr val="055BE0"/>
                </a:solidFill>
              </a:rPr>
              <a:t>=</a:t>
            </a:r>
            <a:r>
              <a:rPr lang="en-US" altLang="en-US" dirty="0">
                <a:solidFill>
                  <a:srgbClr val="BB2323"/>
                </a:solidFill>
                <a:latin typeface="Roboto Mono"/>
              </a:rPr>
              <a:t>'Actual Trend'</a:t>
            </a:r>
            <a:r>
              <a:rPr lang="en-US" altLang="en-US" dirty="0">
                <a:latin typeface="Roboto Mono"/>
              </a:rPr>
              <a:t>) </a:t>
            </a:r>
          </a:p>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plot</a:t>
            </a:r>
            <a:r>
              <a:rPr lang="en-US" altLang="en-US" dirty="0">
                <a:latin typeface="Roboto Mono"/>
              </a:rPr>
              <a:t>(</a:t>
            </a:r>
            <a:r>
              <a:rPr lang="en-US" altLang="en-US" dirty="0" err="1"/>
              <a:t>np</a:t>
            </a:r>
            <a:r>
              <a:rPr lang="en-US" altLang="en-US" dirty="0" err="1">
                <a:solidFill>
                  <a:srgbClr val="055BE0"/>
                </a:solidFill>
              </a:rPr>
              <a:t>.</a:t>
            </a:r>
            <a:r>
              <a:rPr lang="en-US" altLang="en-US" dirty="0" err="1"/>
              <a:t>arange</a:t>
            </a:r>
            <a:r>
              <a:rPr lang="en-US" altLang="en-US" dirty="0">
                <a:latin typeface="Roboto Mono"/>
              </a:rPr>
              <a:t>(</a:t>
            </a:r>
            <a:r>
              <a:rPr lang="en-US" altLang="en-US" dirty="0" err="1"/>
              <a:t>Y_test</a:t>
            </a:r>
            <a:r>
              <a:rPr lang="en-US" altLang="en-US" dirty="0">
                <a:latin typeface="Roboto Mono"/>
              </a:rPr>
              <a:t>)), </a:t>
            </a:r>
            <a:r>
              <a:rPr lang="en-US" altLang="en-US" dirty="0"/>
              <a:t>Prediction1</a:t>
            </a:r>
            <a:r>
              <a:rPr lang="en-US" altLang="en-US" dirty="0">
                <a:latin typeface="Roboto Mono"/>
              </a:rPr>
              <a:t>, </a:t>
            </a:r>
            <a:r>
              <a:rPr lang="en-US" altLang="en-US" dirty="0"/>
              <a:t>label</a:t>
            </a:r>
            <a:r>
              <a:rPr lang="en-US" altLang="en-US" dirty="0">
                <a:solidFill>
                  <a:srgbClr val="055BE0"/>
                </a:solidFill>
              </a:rPr>
              <a:t>=</a:t>
            </a:r>
            <a:r>
              <a:rPr lang="en-US" altLang="en-US" dirty="0">
                <a:solidFill>
                  <a:srgbClr val="BB2323"/>
                </a:solidFill>
                <a:latin typeface="Roboto Mono"/>
              </a:rPr>
              <a:t>'Predicted Trend'</a:t>
            </a:r>
            <a:r>
              <a:rPr lang="en-US" altLang="en-US" dirty="0">
                <a:latin typeface="Roboto Mono"/>
              </a:rPr>
              <a:t>) </a:t>
            </a:r>
          </a:p>
          <a:p>
            <a:pPr lvl="0" defTabSz="914400" eaLnBrk="0" fontAlgn="base" hangingPunct="0">
              <a:spcBef>
                <a:spcPct val="30000"/>
              </a:spcBef>
              <a:spcAft>
                <a:spcPct val="0"/>
              </a:spcAft>
            </a:pPr>
            <a:r>
              <a:rPr lang="en-US" altLang="en-US" dirty="0" err="1"/>
              <a:t>plt</a:t>
            </a:r>
            <a:r>
              <a:rPr lang="en-US" altLang="en-US" dirty="0" err="1">
                <a:solidFill>
                  <a:srgbClr val="055BE0"/>
                </a:solidFill>
              </a:rPr>
              <a:t>.</a:t>
            </a:r>
            <a:r>
              <a:rPr lang="en-US" altLang="en-US" dirty="0" err="1"/>
              <a:t>xlabel</a:t>
            </a:r>
            <a:r>
              <a:rPr lang="en-US" altLang="en-US" dirty="0">
                <a:latin typeface="Roboto Mono"/>
              </a:rPr>
              <a:t>(</a:t>
            </a:r>
            <a:r>
              <a:rPr lang="en-US" altLang="en-US" dirty="0">
                <a:solidFill>
                  <a:srgbClr val="BB2323"/>
                </a:solidFill>
                <a:latin typeface="Roboto Mono"/>
              </a:rPr>
              <a:t>'Data'</a:t>
            </a:r>
            <a:r>
              <a:rPr lang="en-US" altLang="en-US" dirty="0">
                <a:latin typeface="Roboto Mono"/>
              </a:rPr>
              <a:t>)</a:t>
            </a:r>
            <a:r>
              <a:rPr lang="en-US" altLang="en-US" dirty="0"/>
              <a:t> </a:t>
            </a:r>
          </a:p>
        </p:txBody>
      </p:sp>
    </p:spTree>
    <p:extLst>
      <p:ext uri="{BB962C8B-B14F-4D97-AF65-F5344CB8AC3E}">
        <p14:creationId xmlns:p14="http://schemas.microsoft.com/office/powerpoint/2010/main" val="4040351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13335" y="749328"/>
            <a:ext cx="891591" cy="369332"/>
          </a:xfrm>
          <a:prstGeom prst="rect">
            <a:avLst/>
          </a:prstGeom>
        </p:spPr>
        <p:txBody>
          <a:bodyPr wrap="none">
            <a:spAutoFit/>
          </a:bodyPr>
          <a:lstStyle/>
          <a:p>
            <a:r>
              <a:rPr lang="en-US" b="1" dirty="0"/>
              <a:t>Output</a:t>
            </a:r>
            <a:r>
              <a:rPr lang="en-US" dirty="0"/>
              <a:t>:</a:t>
            </a:r>
          </a:p>
        </p:txBody>
      </p:sp>
      <p:sp>
        <p:nvSpPr>
          <p:cNvPr id="3" name="Rectangle 2"/>
          <p:cNvSpPr/>
          <p:nvPr/>
        </p:nvSpPr>
        <p:spPr>
          <a:xfrm>
            <a:off x="1594956" y="1118660"/>
            <a:ext cx="3358933" cy="369332"/>
          </a:xfrm>
          <a:prstGeom prst="rect">
            <a:avLst/>
          </a:prstGeom>
        </p:spPr>
        <p:txBody>
          <a:bodyPr wrap="none">
            <a:spAutoFit/>
          </a:bodyPr>
          <a:lstStyle/>
          <a:p>
            <a:r>
              <a:rPr lang="en-US" dirty="0"/>
              <a:t>Text(0.5, 1.0, 'Actual vs Predicted')</a:t>
            </a:r>
          </a:p>
        </p:txBody>
      </p:sp>
      <p:pic>
        <p:nvPicPr>
          <p:cNvPr id="4" name="Picture 3"/>
          <p:cNvPicPr>
            <a:picLocks noChangeAspect="1"/>
          </p:cNvPicPr>
          <p:nvPr/>
        </p:nvPicPr>
        <p:blipFill>
          <a:blip r:embed="rId2"/>
          <a:stretch>
            <a:fillRect/>
          </a:stretch>
        </p:blipFill>
        <p:spPr>
          <a:xfrm>
            <a:off x="1759130" y="1710060"/>
            <a:ext cx="7139035" cy="2499577"/>
          </a:xfrm>
          <a:prstGeom prst="rect">
            <a:avLst/>
          </a:prstGeom>
        </p:spPr>
      </p:pic>
      <p:sp>
        <p:nvSpPr>
          <p:cNvPr id="5" name="Rectangle 4"/>
          <p:cNvSpPr/>
          <p:nvPr/>
        </p:nvSpPr>
        <p:spPr>
          <a:xfrm>
            <a:off x="1759130" y="4581773"/>
            <a:ext cx="6096000" cy="2031325"/>
          </a:xfrm>
          <a:prstGeom prst="rect">
            <a:avLst/>
          </a:prstGeom>
        </p:spPr>
        <p:txBody>
          <a:bodyPr>
            <a:spAutoFit/>
          </a:bodyPr>
          <a:lstStyle/>
          <a:p>
            <a:r>
              <a:rPr lang="en-US" b="1" dirty="0"/>
              <a:t>IN[5]:</a:t>
            </a:r>
          </a:p>
          <a:p>
            <a:endParaRPr lang="en-US" dirty="0"/>
          </a:p>
          <a:p>
            <a:r>
              <a:rPr lang="en-US" dirty="0" err="1"/>
              <a:t>sns.histplot</a:t>
            </a:r>
            <a:r>
              <a:rPr lang="en-US" dirty="0"/>
              <a:t>((Y_test-Prediction1), bins=50)</a:t>
            </a:r>
          </a:p>
          <a:p>
            <a:endParaRPr lang="en-US" dirty="0"/>
          </a:p>
          <a:p>
            <a:r>
              <a:rPr lang="en-US" b="1" dirty="0"/>
              <a:t>OUT[5]:</a:t>
            </a:r>
          </a:p>
          <a:p>
            <a:endParaRPr lang="en-US" dirty="0"/>
          </a:p>
          <a:p>
            <a:r>
              <a:rPr lang="en-US" dirty="0"/>
              <a:t>&lt;Axes: </a:t>
            </a:r>
            <a:r>
              <a:rPr lang="en-US" dirty="0" err="1"/>
              <a:t>xlabel</a:t>
            </a:r>
            <a:r>
              <a:rPr lang="en-US" dirty="0"/>
              <a:t>='Price', </a:t>
            </a:r>
            <a:r>
              <a:rPr lang="en-US" dirty="0" err="1"/>
              <a:t>ylabel</a:t>
            </a:r>
            <a:r>
              <a:rPr lang="en-US" dirty="0"/>
              <a:t>='Count'&gt;</a:t>
            </a:r>
          </a:p>
        </p:txBody>
      </p:sp>
    </p:spTree>
    <p:extLst>
      <p:ext uri="{BB962C8B-B14F-4D97-AF65-F5344CB8AC3E}">
        <p14:creationId xmlns:p14="http://schemas.microsoft.com/office/powerpoint/2010/main" val="1120407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19525" y="906434"/>
            <a:ext cx="9169179" cy="2981202"/>
          </a:xfrm>
          <a:prstGeom prst="rect">
            <a:avLst/>
          </a:prstGeom>
        </p:spPr>
      </p:pic>
      <p:sp>
        <p:nvSpPr>
          <p:cNvPr id="3" name="Rectangle 2"/>
          <p:cNvSpPr/>
          <p:nvPr/>
        </p:nvSpPr>
        <p:spPr>
          <a:xfrm>
            <a:off x="1624149" y="4272677"/>
            <a:ext cx="6096000" cy="2585323"/>
          </a:xfrm>
          <a:prstGeom prst="rect">
            <a:avLst/>
          </a:prstGeom>
        </p:spPr>
        <p:txBody>
          <a:bodyPr>
            <a:spAutoFit/>
          </a:bodyPr>
          <a:lstStyle/>
          <a:p>
            <a:r>
              <a:rPr lang="en-US" b="1" dirty="0"/>
              <a:t>IN[6</a:t>
            </a:r>
            <a:r>
              <a:rPr lang="en-US" dirty="0"/>
              <a:t>]</a:t>
            </a:r>
          </a:p>
          <a:p>
            <a:r>
              <a:rPr lang="en-US" dirty="0"/>
              <a:t>print(r2_score(</a:t>
            </a:r>
            <a:r>
              <a:rPr lang="en-US" dirty="0" err="1"/>
              <a:t>Y_test</a:t>
            </a:r>
            <a:r>
              <a:rPr lang="en-US" dirty="0"/>
              <a:t>, Prediction1))</a:t>
            </a:r>
          </a:p>
          <a:p>
            <a:r>
              <a:rPr lang="en-US" dirty="0"/>
              <a:t>print(</a:t>
            </a:r>
            <a:r>
              <a:rPr lang="en-US" dirty="0" err="1"/>
              <a:t>mean_absolute_error</a:t>
            </a:r>
            <a:r>
              <a:rPr lang="en-US" dirty="0"/>
              <a:t>(</a:t>
            </a:r>
            <a:r>
              <a:rPr lang="en-US" dirty="0" err="1"/>
              <a:t>Y_test</a:t>
            </a:r>
            <a:r>
              <a:rPr lang="en-US" dirty="0"/>
              <a:t>, Prediction1))</a:t>
            </a:r>
          </a:p>
          <a:p>
            <a:r>
              <a:rPr lang="en-US" dirty="0"/>
              <a:t>print(</a:t>
            </a:r>
            <a:r>
              <a:rPr lang="en-US" dirty="0" err="1"/>
              <a:t>mean_squared_error</a:t>
            </a:r>
            <a:r>
              <a:rPr lang="en-US" dirty="0"/>
              <a:t>(</a:t>
            </a:r>
            <a:r>
              <a:rPr lang="en-US" dirty="0" err="1"/>
              <a:t>Y_test</a:t>
            </a:r>
            <a:r>
              <a:rPr lang="en-US" dirty="0"/>
              <a:t>, Prediction1))</a:t>
            </a:r>
          </a:p>
          <a:p>
            <a:endParaRPr lang="en-US" dirty="0"/>
          </a:p>
          <a:p>
            <a:r>
              <a:rPr lang="en-US" b="1" dirty="0"/>
              <a:t>OUT[6]:</a:t>
            </a:r>
          </a:p>
          <a:p>
            <a:r>
              <a:rPr lang="en-US" dirty="0"/>
              <a:t>0.9182928179392918</a:t>
            </a:r>
          </a:p>
          <a:p>
            <a:r>
              <a:rPr lang="en-US" dirty="0"/>
              <a:t>82295.49779231755</a:t>
            </a:r>
          </a:p>
          <a:p>
            <a:r>
              <a:rPr lang="en-US" dirty="0"/>
              <a:t>10469084772.975954</a:t>
            </a:r>
          </a:p>
        </p:txBody>
      </p:sp>
    </p:spTree>
    <p:extLst>
      <p:ext uri="{BB962C8B-B14F-4D97-AF65-F5344CB8AC3E}">
        <p14:creationId xmlns:p14="http://schemas.microsoft.com/office/powerpoint/2010/main" val="3049357616"/>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27537E"/>
      </a:dk2>
      <a:lt2>
        <a:srgbClr val="AABED7"/>
      </a:lt2>
      <a:accent1>
        <a:srgbClr val="E34B7A"/>
      </a:accent1>
      <a:accent2>
        <a:srgbClr val="AC339A"/>
      </a:accent2>
      <a:accent3>
        <a:srgbClr val="6953B7"/>
      </a:accent3>
      <a:accent4>
        <a:srgbClr val="1D7EAB"/>
      </a:accent4>
      <a:accent5>
        <a:srgbClr val="43AFD6"/>
      </a:accent5>
      <a:accent6>
        <a:srgbClr val="DE85E1"/>
      </a:accent6>
      <a:hlink>
        <a:srgbClr val="ED87A6"/>
      </a:hlink>
      <a:folHlink>
        <a:srgbClr val="C99EAC"/>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C71B277C-C29A-4BA0-A7BA-43502DF21AB3}"/>
    </a:ext>
  </a:extLst>
</a:theme>
</file>

<file path=docProps/app.xml><?xml version="1.0" encoding="utf-8"?>
<Properties xmlns="http://schemas.openxmlformats.org/officeDocument/2006/extended-properties" xmlns:vt="http://schemas.openxmlformats.org/officeDocument/2006/docPropsVTypes">
  <Template>TM04033925[[fn=Droplet]]</Template>
  <TotalTime>157</TotalTime>
  <Words>2858</Words>
  <Application>Microsoft Office PowerPoint</Application>
  <PresentationFormat>Widescreen</PresentationFormat>
  <Paragraphs>433</Paragraphs>
  <Slides>37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Courier New</vt:lpstr>
      <vt:lpstr>Inter</vt:lpstr>
      <vt:lpstr>Roboto Mono</vt:lpstr>
      <vt:lpstr>Tw Cen MT</vt:lpstr>
      <vt:lpstr>Droplet</vt:lpstr>
      <vt:lpstr>PREDICTING HOUSE PRICE USING MACHINE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89</cp:revision>
  <dcterms:created xsi:type="dcterms:W3CDTF">2023-10-31T14:13:57Z</dcterms:created>
  <dcterms:modified xsi:type="dcterms:W3CDTF">2023-11-01T15:38:03Z</dcterms:modified>
</cp:coreProperties>
</file>

<file path=docProps/thumbnail.jpeg>
</file>